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bookmarkIdSeed="2">
  <p:sldMasterIdLst>
    <p:sldMasterId id="2147483684" r:id="rId1"/>
  </p:sldMasterIdLst>
  <p:notesMasterIdLst>
    <p:notesMasterId r:id="rId49"/>
  </p:notesMasterIdLst>
  <p:handoutMasterIdLst>
    <p:handoutMasterId r:id="rId50"/>
  </p:handoutMasterIdLst>
  <p:sldIdLst>
    <p:sldId id="256" r:id="rId2"/>
    <p:sldId id="258" r:id="rId3"/>
    <p:sldId id="280" r:id="rId4"/>
    <p:sldId id="270" r:id="rId5"/>
    <p:sldId id="309" r:id="rId6"/>
    <p:sldId id="306" r:id="rId7"/>
    <p:sldId id="307" r:id="rId8"/>
    <p:sldId id="310" r:id="rId9"/>
    <p:sldId id="271" r:id="rId10"/>
    <p:sldId id="304" r:id="rId11"/>
    <p:sldId id="299" r:id="rId12"/>
    <p:sldId id="312" r:id="rId13"/>
    <p:sldId id="322" r:id="rId14"/>
    <p:sldId id="293" r:id="rId15"/>
    <p:sldId id="313" r:id="rId16"/>
    <p:sldId id="319" r:id="rId17"/>
    <p:sldId id="320" r:id="rId18"/>
    <p:sldId id="269" r:id="rId19"/>
    <p:sldId id="323" r:id="rId20"/>
    <p:sldId id="272" r:id="rId21"/>
    <p:sldId id="292" r:id="rId22"/>
    <p:sldId id="308" r:id="rId23"/>
    <p:sldId id="311" r:id="rId24"/>
    <p:sldId id="259" r:id="rId25"/>
    <p:sldId id="273" r:id="rId26"/>
    <p:sldId id="260" r:id="rId27"/>
    <p:sldId id="315" r:id="rId28"/>
    <p:sldId id="288" r:id="rId29"/>
    <p:sldId id="305" r:id="rId30"/>
    <p:sldId id="314" r:id="rId31"/>
    <p:sldId id="262" r:id="rId32"/>
    <p:sldId id="296" r:id="rId33"/>
    <p:sldId id="317" r:id="rId34"/>
    <p:sldId id="327" r:id="rId35"/>
    <p:sldId id="283" r:id="rId36"/>
    <p:sldId id="291" r:id="rId37"/>
    <p:sldId id="278" r:id="rId38"/>
    <p:sldId id="265" r:id="rId39"/>
    <p:sldId id="261" r:id="rId40"/>
    <p:sldId id="264" r:id="rId41"/>
    <p:sldId id="300" r:id="rId42"/>
    <p:sldId id="275" r:id="rId43"/>
    <p:sldId id="276" r:id="rId44"/>
    <p:sldId id="324" r:id="rId45"/>
    <p:sldId id="289" r:id="rId46"/>
    <p:sldId id="325" r:id="rId47"/>
    <p:sldId id="279" r:id="rId4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McFadden" initials="JM" lastIdx="1" clrIdx="0">
    <p:extLst>
      <p:ext uri="{19B8F6BF-5375-455C-9EA6-DF929625EA0E}">
        <p15:presenceInfo xmlns:p15="http://schemas.microsoft.com/office/powerpoint/2012/main" userId="Jessica McFadden" providerId="None"/>
      </p:ext>
    </p:extLst>
  </p:cmAuthor>
  <p:cmAuthor id="2" name="Jessica  McFadden" initials="JM" lastIdx="1" clrIdx="1">
    <p:extLst>
      <p:ext uri="{19B8F6BF-5375-455C-9EA6-DF929625EA0E}">
        <p15:presenceInfo xmlns:p15="http://schemas.microsoft.com/office/powerpoint/2012/main" userId="Jessica  McFad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182"/>
    <a:srgbClr val="FFFFFF"/>
    <a:srgbClr val="236192"/>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04" autoAdjust="0"/>
    <p:restoredTop sz="89662" autoAdjust="0"/>
  </p:normalViewPr>
  <p:slideViewPr>
    <p:cSldViewPr snapToGrid="0">
      <p:cViewPr varScale="1">
        <p:scale>
          <a:sx n="55" d="100"/>
          <a:sy n="55" d="100"/>
        </p:scale>
        <p:origin x="90" y="84"/>
      </p:cViewPr>
      <p:guideLst/>
    </p:cSldViewPr>
  </p:slideViewPr>
  <p:notesTextViewPr>
    <p:cViewPr>
      <p:scale>
        <a:sx n="1" d="1"/>
        <a:sy n="1" d="1"/>
      </p:scale>
      <p:origin x="0" y="0"/>
    </p:cViewPr>
  </p:notesTextViewPr>
  <p:sorterViewPr>
    <p:cViewPr>
      <p:scale>
        <a:sx n="30" d="100"/>
        <a:sy n="30" d="100"/>
      </p:scale>
      <p:origin x="0" y="-7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F2F6FE-7035-4D08-8933-07E147562293}" type="datetimeFigureOut">
              <a:rPr lang="en-US" smtClean="0"/>
              <a:t>1/26/2016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71E87C0-4E2F-4BFF-9C26-07BFF104FA8C}" type="slidenum">
              <a:rPr lang="en-US" smtClean="0"/>
              <a:t>‹#›</a:t>
            </a:fld>
            <a:endParaRPr lang="en-US"/>
          </a:p>
        </p:txBody>
      </p:sp>
    </p:spTree>
    <p:extLst>
      <p:ext uri="{BB962C8B-B14F-4D97-AF65-F5344CB8AC3E}">
        <p14:creationId xmlns:p14="http://schemas.microsoft.com/office/powerpoint/2010/main" val="2386716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EB939D2E-67E8-4D93-BDFD-5CBC2D455767}" type="datetimeFigureOut">
              <a:rPr lang="en-US" smtClean="0"/>
              <a:t>1/26/2016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2268AE5-A7FE-4FF4-862C-28070F285544}" type="slidenum">
              <a:rPr lang="en-US" smtClean="0"/>
              <a:t>‹#›</a:t>
            </a:fld>
            <a:endParaRPr lang="en-US"/>
          </a:p>
        </p:txBody>
      </p:sp>
    </p:spTree>
    <p:extLst>
      <p:ext uri="{BB962C8B-B14F-4D97-AF65-F5344CB8AC3E}">
        <p14:creationId xmlns:p14="http://schemas.microsoft.com/office/powerpoint/2010/main" val="377533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a:t>
            </a:fld>
            <a:endParaRPr lang="en-US"/>
          </a:p>
        </p:txBody>
      </p:sp>
    </p:spTree>
    <p:extLst>
      <p:ext uri="{BB962C8B-B14F-4D97-AF65-F5344CB8AC3E}">
        <p14:creationId xmlns:p14="http://schemas.microsoft.com/office/powerpoint/2010/main" val="152736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10</a:t>
            </a:fld>
            <a:endParaRPr lang="en-US"/>
          </a:p>
        </p:txBody>
      </p:sp>
    </p:spTree>
    <p:extLst>
      <p:ext uri="{BB962C8B-B14F-4D97-AF65-F5344CB8AC3E}">
        <p14:creationId xmlns:p14="http://schemas.microsoft.com/office/powerpoint/2010/main" val="1830105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11</a:t>
            </a:fld>
            <a:endParaRPr lang="en-US"/>
          </a:p>
        </p:txBody>
      </p:sp>
    </p:spTree>
    <p:extLst>
      <p:ext uri="{BB962C8B-B14F-4D97-AF65-F5344CB8AC3E}">
        <p14:creationId xmlns:p14="http://schemas.microsoft.com/office/powerpoint/2010/main" val="37170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12</a:t>
            </a:fld>
            <a:endParaRPr lang="en-US"/>
          </a:p>
        </p:txBody>
      </p:sp>
    </p:spTree>
    <p:extLst>
      <p:ext uri="{BB962C8B-B14F-4D97-AF65-F5344CB8AC3E}">
        <p14:creationId xmlns:p14="http://schemas.microsoft.com/office/powerpoint/2010/main" val="259508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14</a:t>
            </a:fld>
            <a:endParaRPr lang="en-US"/>
          </a:p>
        </p:txBody>
      </p:sp>
    </p:spTree>
    <p:extLst>
      <p:ext uri="{BB962C8B-B14F-4D97-AF65-F5344CB8AC3E}">
        <p14:creationId xmlns:p14="http://schemas.microsoft.com/office/powerpoint/2010/main" val="1381445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15</a:t>
            </a:fld>
            <a:endParaRPr lang="en-US"/>
          </a:p>
        </p:txBody>
      </p:sp>
    </p:spTree>
    <p:extLst>
      <p:ext uri="{BB962C8B-B14F-4D97-AF65-F5344CB8AC3E}">
        <p14:creationId xmlns:p14="http://schemas.microsoft.com/office/powerpoint/2010/main" val="145474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16</a:t>
            </a:fld>
            <a:endParaRPr lang="en-US"/>
          </a:p>
        </p:txBody>
      </p:sp>
    </p:spTree>
    <p:extLst>
      <p:ext uri="{BB962C8B-B14F-4D97-AF65-F5344CB8AC3E}">
        <p14:creationId xmlns:p14="http://schemas.microsoft.com/office/powerpoint/2010/main" val="2861988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17</a:t>
            </a:fld>
            <a:endParaRPr lang="en-US"/>
          </a:p>
        </p:txBody>
      </p:sp>
    </p:spTree>
    <p:extLst>
      <p:ext uri="{BB962C8B-B14F-4D97-AF65-F5344CB8AC3E}">
        <p14:creationId xmlns:p14="http://schemas.microsoft.com/office/powerpoint/2010/main" val="3503985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Anderson</a:t>
            </a:r>
            <a:r>
              <a:rPr lang="en-US" baseline="0" dirty="0" smtClean="0"/>
              <a:t> University, Charleston Southern University, North Greenville University, Southern Wesleyan University</a:t>
            </a:r>
          </a:p>
          <a:p>
            <a:r>
              <a:rPr lang="en-US" baseline="0" dirty="0" smtClean="0"/>
              <a:t>http://thecolu.mn/21270/dozens-christian-schools-win-title-ix-waivers-ban-lgbt-students </a:t>
            </a:r>
          </a:p>
        </p:txBody>
      </p:sp>
      <p:sp>
        <p:nvSpPr>
          <p:cNvPr id="4" name="Slide Number Placeholder 3"/>
          <p:cNvSpPr>
            <a:spLocks noGrp="1"/>
          </p:cNvSpPr>
          <p:nvPr>
            <p:ph type="sldNum" sz="quarter" idx="10"/>
          </p:nvPr>
        </p:nvSpPr>
        <p:spPr/>
        <p:txBody>
          <a:bodyPr/>
          <a:lstStyle/>
          <a:p>
            <a:fld id="{92268AE5-A7FE-4FF4-862C-28070F285544}" type="slidenum">
              <a:rPr lang="en-US" smtClean="0"/>
              <a:t>18</a:t>
            </a:fld>
            <a:endParaRPr lang="en-US"/>
          </a:p>
        </p:txBody>
      </p:sp>
    </p:spTree>
    <p:extLst>
      <p:ext uri="{BB962C8B-B14F-4D97-AF65-F5344CB8AC3E}">
        <p14:creationId xmlns:p14="http://schemas.microsoft.com/office/powerpoint/2010/main" val="3779570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20</a:t>
            </a:fld>
            <a:endParaRPr lang="en-US"/>
          </a:p>
        </p:txBody>
      </p:sp>
    </p:spTree>
    <p:extLst>
      <p:ext uri="{BB962C8B-B14F-4D97-AF65-F5344CB8AC3E}">
        <p14:creationId xmlns:p14="http://schemas.microsoft.com/office/powerpoint/2010/main" val="845386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21</a:t>
            </a:fld>
            <a:endParaRPr lang="en-US"/>
          </a:p>
        </p:txBody>
      </p:sp>
    </p:spTree>
    <p:extLst>
      <p:ext uri="{BB962C8B-B14F-4D97-AF65-F5344CB8AC3E}">
        <p14:creationId xmlns:p14="http://schemas.microsoft.com/office/powerpoint/2010/main" val="264479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a:t>
            </a:fld>
            <a:endParaRPr lang="en-US"/>
          </a:p>
        </p:txBody>
      </p:sp>
    </p:spTree>
    <p:extLst>
      <p:ext uri="{BB962C8B-B14F-4D97-AF65-F5344CB8AC3E}">
        <p14:creationId xmlns:p14="http://schemas.microsoft.com/office/powerpoint/2010/main" val="299292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22</a:t>
            </a:fld>
            <a:endParaRPr lang="en-US"/>
          </a:p>
        </p:txBody>
      </p:sp>
    </p:spTree>
    <p:extLst>
      <p:ext uri="{BB962C8B-B14F-4D97-AF65-F5344CB8AC3E}">
        <p14:creationId xmlns:p14="http://schemas.microsoft.com/office/powerpoint/2010/main" val="2401881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23</a:t>
            </a:fld>
            <a:endParaRPr lang="en-US"/>
          </a:p>
        </p:txBody>
      </p:sp>
    </p:spTree>
    <p:extLst>
      <p:ext uri="{BB962C8B-B14F-4D97-AF65-F5344CB8AC3E}">
        <p14:creationId xmlns:p14="http://schemas.microsoft.com/office/powerpoint/2010/main" val="3316016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Oppose new mandatory minimums and 3-strikes laws.</a:t>
            </a:r>
          </a:p>
          <a:p>
            <a:r>
              <a:rPr lang="en-US" sz="1200" dirty="0" smtClean="0"/>
              <a:t>Support diversion of non-violent offenders into alternatives to incarceration.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Seek opportunities to improve prison conditions and health of inmates by monitoring intake complaints from prisoners.</a:t>
            </a:r>
          </a:p>
          <a:p>
            <a:endParaRPr lang="en-US" dirty="0" smtClean="0"/>
          </a:p>
        </p:txBody>
      </p:sp>
      <p:sp>
        <p:nvSpPr>
          <p:cNvPr id="4" name="Slide Number Placeholder 3"/>
          <p:cNvSpPr>
            <a:spLocks noGrp="1"/>
          </p:cNvSpPr>
          <p:nvPr>
            <p:ph type="sldNum" sz="quarter" idx="10"/>
          </p:nvPr>
        </p:nvSpPr>
        <p:spPr/>
        <p:txBody>
          <a:bodyPr/>
          <a:lstStyle/>
          <a:p>
            <a:fld id="{92268AE5-A7FE-4FF4-862C-28070F285544}" type="slidenum">
              <a:rPr lang="en-US" smtClean="0"/>
              <a:t>24</a:t>
            </a:fld>
            <a:endParaRPr lang="en-US"/>
          </a:p>
        </p:txBody>
      </p:sp>
    </p:spTree>
    <p:extLst>
      <p:ext uri="{BB962C8B-B14F-4D97-AF65-F5344CB8AC3E}">
        <p14:creationId xmlns:p14="http://schemas.microsoft.com/office/powerpoint/2010/main" val="940665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25</a:t>
            </a:fld>
            <a:endParaRPr lang="en-US"/>
          </a:p>
        </p:txBody>
      </p:sp>
    </p:spTree>
    <p:extLst>
      <p:ext uri="{BB962C8B-B14F-4D97-AF65-F5344CB8AC3E}">
        <p14:creationId xmlns:p14="http://schemas.microsoft.com/office/powerpoint/2010/main" val="3645411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26</a:t>
            </a:fld>
            <a:endParaRPr lang="en-US"/>
          </a:p>
        </p:txBody>
      </p:sp>
    </p:spTree>
    <p:extLst>
      <p:ext uri="{BB962C8B-B14F-4D97-AF65-F5344CB8AC3E}">
        <p14:creationId xmlns:p14="http://schemas.microsoft.com/office/powerpoint/2010/main" val="964022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27</a:t>
            </a:fld>
            <a:endParaRPr lang="en-US"/>
          </a:p>
        </p:txBody>
      </p:sp>
    </p:spTree>
    <p:extLst>
      <p:ext uri="{BB962C8B-B14F-4D97-AF65-F5344CB8AC3E}">
        <p14:creationId xmlns:p14="http://schemas.microsoft.com/office/powerpoint/2010/main" val="1376892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28</a:t>
            </a:fld>
            <a:endParaRPr lang="en-US"/>
          </a:p>
        </p:txBody>
      </p:sp>
    </p:spTree>
    <p:extLst>
      <p:ext uri="{BB962C8B-B14F-4D97-AF65-F5344CB8AC3E}">
        <p14:creationId xmlns:p14="http://schemas.microsoft.com/office/powerpoint/2010/main" val="543769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29</a:t>
            </a:fld>
            <a:endParaRPr lang="en-US"/>
          </a:p>
        </p:txBody>
      </p:sp>
    </p:spTree>
    <p:extLst>
      <p:ext uri="{BB962C8B-B14F-4D97-AF65-F5344CB8AC3E}">
        <p14:creationId xmlns:p14="http://schemas.microsoft.com/office/powerpoint/2010/main" val="4188326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30</a:t>
            </a:fld>
            <a:endParaRPr lang="en-US"/>
          </a:p>
        </p:txBody>
      </p:sp>
    </p:spTree>
    <p:extLst>
      <p:ext uri="{BB962C8B-B14F-4D97-AF65-F5344CB8AC3E}">
        <p14:creationId xmlns:p14="http://schemas.microsoft.com/office/powerpoint/2010/main" val="294054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31</a:t>
            </a:fld>
            <a:endParaRPr lang="en-US"/>
          </a:p>
        </p:txBody>
      </p:sp>
    </p:spTree>
    <p:extLst>
      <p:ext uri="{BB962C8B-B14F-4D97-AF65-F5344CB8AC3E}">
        <p14:creationId xmlns:p14="http://schemas.microsoft.com/office/powerpoint/2010/main" val="3469564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a:t>
            </a:fld>
            <a:endParaRPr lang="en-US"/>
          </a:p>
        </p:txBody>
      </p:sp>
    </p:spTree>
    <p:extLst>
      <p:ext uri="{BB962C8B-B14F-4D97-AF65-F5344CB8AC3E}">
        <p14:creationId xmlns:p14="http://schemas.microsoft.com/office/powerpoint/2010/main" val="603043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32</a:t>
            </a:fld>
            <a:endParaRPr lang="en-US"/>
          </a:p>
        </p:txBody>
      </p:sp>
    </p:spTree>
    <p:extLst>
      <p:ext uri="{BB962C8B-B14F-4D97-AF65-F5344CB8AC3E}">
        <p14:creationId xmlns:p14="http://schemas.microsoft.com/office/powerpoint/2010/main" val="438562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33</a:t>
            </a:fld>
            <a:endParaRPr lang="en-US"/>
          </a:p>
        </p:txBody>
      </p:sp>
    </p:spTree>
    <p:extLst>
      <p:ext uri="{BB962C8B-B14F-4D97-AF65-F5344CB8AC3E}">
        <p14:creationId xmlns:p14="http://schemas.microsoft.com/office/powerpoint/2010/main" val="1026860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68AE5-A7FE-4FF4-862C-28070F285544}" type="slidenum">
              <a:rPr lang="en-US" smtClean="0"/>
              <a:t>35</a:t>
            </a:fld>
            <a:endParaRPr lang="en-US"/>
          </a:p>
        </p:txBody>
      </p:sp>
    </p:spTree>
    <p:extLst>
      <p:ext uri="{BB962C8B-B14F-4D97-AF65-F5344CB8AC3E}">
        <p14:creationId xmlns:p14="http://schemas.microsoft.com/office/powerpoint/2010/main" val="4168395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36</a:t>
            </a:fld>
            <a:endParaRPr lang="en-US"/>
          </a:p>
        </p:txBody>
      </p:sp>
    </p:spTree>
    <p:extLst>
      <p:ext uri="{BB962C8B-B14F-4D97-AF65-F5344CB8AC3E}">
        <p14:creationId xmlns:p14="http://schemas.microsoft.com/office/powerpoint/2010/main" val="32559947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37</a:t>
            </a:fld>
            <a:endParaRPr lang="en-US"/>
          </a:p>
        </p:txBody>
      </p:sp>
    </p:spTree>
    <p:extLst>
      <p:ext uri="{BB962C8B-B14F-4D97-AF65-F5344CB8AC3E}">
        <p14:creationId xmlns:p14="http://schemas.microsoft.com/office/powerpoint/2010/main" val="1975827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38</a:t>
            </a:fld>
            <a:endParaRPr lang="en-US"/>
          </a:p>
        </p:txBody>
      </p:sp>
    </p:spTree>
    <p:extLst>
      <p:ext uri="{BB962C8B-B14F-4D97-AF65-F5344CB8AC3E}">
        <p14:creationId xmlns:p14="http://schemas.microsoft.com/office/powerpoint/2010/main" val="37567075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39</a:t>
            </a:fld>
            <a:endParaRPr lang="en-US"/>
          </a:p>
        </p:txBody>
      </p:sp>
    </p:spTree>
    <p:extLst>
      <p:ext uri="{BB962C8B-B14F-4D97-AF65-F5344CB8AC3E}">
        <p14:creationId xmlns:p14="http://schemas.microsoft.com/office/powerpoint/2010/main" val="2908728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40</a:t>
            </a:fld>
            <a:endParaRPr lang="en-US"/>
          </a:p>
        </p:txBody>
      </p:sp>
    </p:spTree>
    <p:extLst>
      <p:ext uri="{BB962C8B-B14F-4D97-AF65-F5344CB8AC3E}">
        <p14:creationId xmlns:p14="http://schemas.microsoft.com/office/powerpoint/2010/main" val="2214855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41</a:t>
            </a:fld>
            <a:endParaRPr lang="en-US"/>
          </a:p>
        </p:txBody>
      </p:sp>
    </p:spTree>
    <p:extLst>
      <p:ext uri="{BB962C8B-B14F-4D97-AF65-F5344CB8AC3E}">
        <p14:creationId xmlns:p14="http://schemas.microsoft.com/office/powerpoint/2010/main" val="38322049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42</a:t>
            </a:fld>
            <a:endParaRPr lang="en-US"/>
          </a:p>
        </p:txBody>
      </p:sp>
    </p:spTree>
    <p:extLst>
      <p:ext uri="{BB962C8B-B14F-4D97-AF65-F5344CB8AC3E}">
        <p14:creationId xmlns:p14="http://schemas.microsoft.com/office/powerpoint/2010/main" val="1460656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68AE5-A7FE-4FF4-862C-28070F285544}" type="slidenum">
              <a:rPr lang="en-US" smtClean="0"/>
              <a:t>4</a:t>
            </a:fld>
            <a:endParaRPr lang="en-US"/>
          </a:p>
        </p:txBody>
      </p:sp>
    </p:spTree>
    <p:extLst>
      <p:ext uri="{BB962C8B-B14F-4D97-AF65-F5344CB8AC3E}">
        <p14:creationId xmlns:p14="http://schemas.microsoft.com/office/powerpoint/2010/main" val="13118675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43</a:t>
            </a:fld>
            <a:endParaRPr lang="en-US"/>
          </a:p>
        </p:txBody>
      </p:sp>
    </p:spTree>
    <p:extLst>
      <p:ext uri="{BB962C8B-B14F-4D97-AF65-F5344CB8AC3E}">
        <p14:creationId xmlns:p14="http://schemas.microsoft.com/office/powerpoint/2010/main" val="979683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44</a:t>
            </a:fld>
            <a:endParaRPr lang="en-US"/>
          </a:p>
        </p:txBody>
      </p:sp>
    </p:spTree>
    <p:extLst>
      <p:ext uri="{BB962C8B-B14F-4D97-AF65-F5344CB8AC3E}">
        <p14:creationId xmlns:p14="http://schemas.microsoft.com/office/powerpoint/2010/main" val="3289334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45</a:t>
            </a:fld>
            <a:endParaRPr lang="en-US"/>
          </a:p>
        </p:txBody>
      </p:sp>
    </p:spTree>
    <p:extLst>
      <p:ext uri="{BB962C8B-B14F-4D97-AF65-F5344CB8AC3E}">
        <p14:creationId xmlns:p14="http://schemas.microsoft.com/office/powerpoint/2010/main" val="4160700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68AE5-A7FE-4FF4-862C-28070F285544}" type="slidenum">
              <a:rPr lang="en-US" smtClean="0"/>
              <a:t>46</a:t>
            </a:fld>
            <a:endParaRPr lang="en-US"/>
          </a:p>
        </p:txBody>
      </p:sp>
    </p:spTree>
    <p:extLst>
      <p:ext uri="{BB962C8B-B14F-4D97-AF65-F5344CB8AC3E}">
        <p14:creationId xmlns:p14="http://schemas.microsoft.com/office/powerpoint/2010/main" val="304829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47</a:t>
            </a:fld>
            <a:endParaRPr lang="en-US"/>
          </a:p>
        </p:txBody>
      </p:sp>
    </p:spTree>
    <p:extLst>
      <p:ext uri="{BB962C8B-B14F-4D97-AF65-F5344CB8AC3E}">
        <p14:creationId xmlns:p14="http://schemas.microsoft.com/office/powerpoint/2010/main" val="805612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called for and applauded the removal of the Confederate Flag on Statehouse grounds as a matter of state-sanctioned speech, while we also defended the rights of Secessionists to protest its removal</a:t>
            </a:r>
            <a:r>
              <a:rPr lang="en-US" dirty="0" smtClean="0"/>
              <a:t>.</a:t>
            </a:r>
          </a:p>
          <a:p>
            <a:endParaRPr lang="en-US" dirty="0"/>
          </a:p>
        </p:txBody>
      </p:sp>
      <p:sp>
        <p:nvSpPr>
          <p:cNvPr id="4" name="Slide Number Placeholder 3"/>
          <p:cNvSpPr>
            <a:spLocks noGrp="1"/>
          </p:cNvSpPr>
          <p:nvPr>
            <p:ph type="sldNum" sz="quarter" idx="10"/>
          </p:nvPr>
        </p:nvSpPr>
        <p:spPr/>
        <p:txBody>
          <a:bodyPr/>
          <a:lstStyle/>
          <a:p>
            <a:fld id="{92268AE5-A7FE-4FF4-862C-28070F285544}" type="slidenum">
              <a:rPr lang="en-US" smtClean="0"/>
              <a:t>5</a:t>
            </a:fld>
            <a:endParaRPr lang="en-US"/>
          </a:p>
        </p:txBody>
      </p:sp>
    </p:spTree>
    <p:extLst>
      <p:ext uri="{BB962C8B-B14F-4D97-AF65-F5344CB8AC3E}">
        <p14:creationId xmlns:p14="http://schemas.microsoft.com/office/powerpoint/2010/main" val="313086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July 10, 2015</a:t>
            </a:r>
            <a:br>
              <a:rPr lang="en-US" dirty="0" smtClean="0"/>
            </a:br>
            <a:r>
              <a:rPr lang="en-US" dirty="0" smtClean="0"/>
              <a:t>Columbia, SC </a:t>
            </a:r>
          </a:p>
          <a:p>
            <a:r>
              <a:rPr lang="en-US" dirty="0" smtClean="0"/>
              <a:t>ACLU of South Carolina welcomes the South Carolina legislature’s historic decision to remove the Confederate flag from the Statehouse grounds.  At issue was not an individual’s free speech rights but government speech that was divisive rather than inclusive, deeply offensive and indicative of racial hatred and injustice to many in our state and beyond.  At the same time, we know that this action is not enough to eradicate structural and institutional racism in our state, and we will redouble our efforts to ensure equal protection and treatment for all people in South Carolina.</a:t>
            </a:r>
          </a:p>
          <a:p>
            <a:endParaRPr lang="en-US" dirty="0" smtClean="0"/>
          </a:p>
          <a:p>
            <a:r>
              <a:rPr lang="en-US" dirty="0" smtClean="0"/>
              <a:t>-ACLU of South Carolina Statement</a:t>
            </a:r>
          </a:p>
          <a:p>
            <a:endParaRPr lang="en-US" dirty="0"/>
          </a:p>
        </p:txBody>
      </p:sp>
      <p:sp>
        <p:nvSpPr>
          <p:cNvPr id="4" name="Slide Number Placeholder 3"/>
          <p:cNvSpPr>
            <a:spLocks noGrp="1"/>
          </p:cNvSpPr>
          <p:nvPr>
            <p:ph type="sldNum" sz="quarter" idx="10"/>
          </p:nvPr>
        </p:nvSpPr>
        <p:spPr/>
        <p:txBody>
          <a:bodyPr/>
          <a:lstStyle/>
          <a:p>
            <a:fld id="{92268AE5-A7FE-4FF4-862C-28070F285544}" type="slidenum">
              <a:rPr lang="en-US" smtClean="0"/>
              <a:t>6</a:t>
            </a:fld>
            <a:endParaRPr lang="en-US"/>
          </a:p>
        </p:txBody>
      </p:sp>
    </p:spTree>
    <p:extLst>
      <p:ext uri="{BB962C8B-B14F-4D97-AF65-F5344CB8AC3E}">
        <p14:creationId xmlns:p14="http://schemas.microsoft.com/office/powerpoint/2010/main" val="1707137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68AE5-A7FE-4FF4-862C-28070F285544}" type="slidenum">
              <a:rPr lang="en-US" smtClean="0"/>
              <a:t>7</a:t>
            </a:fld>
            <a:endParaRPr lang="en-US"/>
          </a:p>
        </p:txBody>
      </p:sp>
    </p:spTree>
    <p:extLst>
      <p:ext uri="{BB962C8B-B14F-4D97-AF65-F5344CB8AC3E}">
        <p14:creationId xmlns:p14="http://schemas.microsoft.com/office/powerpoint/2010/main" val="4131609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 3521 represents an attack on the separation of powers, an unwarranted mistrust of the state judiciary, and an unnecessary interference in the function of South Carolina’s legal system.</a:t>
            </a:r>
          </a:p>
          <a:p>
            <a:pPr marL="0" indent="0">
              <a:lnSpc>
                <a:spcPct val="120000"/>
              </a:lnSpc>
              <a:buNone/>
            </a:pPr>
            <a:r>
              <a:rPr lang="en-US" sz="1200" dirty="0" smtClean="0"/>
              <a:t>[T]his bill is explicitly anti-Muslim, and at least one court in another state has overturned a law that explicitly mentioned Sharia because this unconstitutionally signaled disfavor for Muslims.</a:t>
            </a:r>
          </a:p>
          <a:p>
            <a:pPr marL="0" indent="0">
              <a:lnSpc>
                <a:spcPct val="120000"/>
              </a:lnSpc>
              <a:buNone/>
            </a:pPr>
            <a:r>
              <a:rPr lang="en-US" sz="1050" dirty="0" smtClean="0"/>
              <a:t>- ACLU of South Carolina Testimony</a:t>
            </a:r>
          </a:p>
          <a:p>
            <a:endParaRPr lang="en-US" dirty="0"/>
          </a:p>
        </p:txBody>
      </p:sp>
      <p:sp>
        <p:nvSpPr>
          <p:cNvPr id="4" name="Slide Number Placeholder 3"/>
          <p:cNvSpPr>
            <a:spLocks noGrp="1"/>
          </p:cNvSpPr>
          <p:nvPr>
            <p:ph type="sldNum" sz="quarter" idx="10"/>
          </p:nvPr>
        </p:nvSpPr>
        <p:spPr/>
        <p:txBody>
          <a:bodyPr/>
          <a:lstStyle/>
          <a:p>
            <a:fld id="{92268AE5-A7FE-4FF4-862C-28070F285544}" type="slidenum">
              <a:rPr lang="en-US" smtClean="0"/>
              <a:t>8</a:t>
            </a:fld>
            <a:endParaRPr lang="en-US"/>
          </a:p>
        </p:txBody>
      </p:sp>
    </p:spTree>
    <p:extLst>
      <p:ext uri="{BB962C8B-B14F-4D97-AF65-F5344CB8AC3E}">
        <p14:creationId xmlns:p14="http://schemas.microsoft.com/office/powerpoint/2010/main" val="3945945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268AE5-A7FE-4FF4-862C-28070F285544}" type="slidenum">
              <a:rPr lang="en-US" smtClean="0"/>
              <a:t>9</a:t>
            </a:fld>
            <a:endParaRPr lang="en-US"/>
          </a:p>
        </p:txBody>
      </p:sp>
    </p:spTree>
    <p:extLst>
      <p:ext uri="{BB962C8B-B14F-4D97-AF65-F5344CB8AC3E}">
        <p14:creationId xmlns:p14="http://schemas.microsoft.com/office/powerpoint/2010/main" val="1153439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2440" y="2194560"/>
            <a:ext cx="11247120" cy="1739347"/>
          </a:xfrm>
        </p:spPr>
        <p:txBody>
          <a:bodyPr tIns="45720" bIns="45720" anchor="ctr">
            <a:normAutofit/>
          </a:bodyPr>
          <a:lstStyle>
            <a:lvl1pPr algn="ctr">
              <a:lnSpc>
                <a:spcPct val="80000"/>
              </a:lnSpc>
              <a:defRPr sz="6000" spc="15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42900" y="3915938"/>
            <a:ext cx="11506200" cy="457200"/>
          </a:xfrm>
        </p:spPr>
        <p:txBody>
          <a:bodyPr>
            <a:normAutofit/>
          </a:bodyPr>
          <a:lstStyle>
            <a:lvl1pPr marL="0" indent="0" algn="ctr">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smtClean="0"/>
              <a:pPr/>
              <a:t>1/26/2016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1150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6331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smtClean="0"/>
              <a:t>1/26/2016</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9179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42648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75488" y="2194560"/>
            <a:ext cx="11247120" cy="1737360"/>
          </a:xfrm>
        </p:spPr>
        <p:txBody>
          <a:bodyPr anchor="ctr">
            <a:noAutofit/>
          </a:bodyPr>
          <a:lstStyle>
            <a:lvl1pPr algn="ctr">
              <a:lnSpc>
                <a:spcPct val="80000"/>
              </a:lnSpc>
              <a:defRPr sz="6000" b="0" spc="150" baseline="0">
                <a:solidFill>
                  <a:srgbClr val="FFFFFF"/>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47472" y="3911827"/>
            <a:ext cx="11503152" cy="457200"/>
          </a:xfrm>
        </p:spPr>
        <p:txBody>
          <a:bodyPr anchor="t">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1"/>
                </a:solidFill>
              </a:defRPr>
            </a:lvl1pPr>
          </a:lstStyle>
          <a:p>
            <a:fld id="{96DFF08F-DC6B-4601-B491-B0F83F6DD2DA}" type="datetimeFigureOut">
              <a:rPr lang="en-US" smtClean="0"/>
              <a:pPr/>
              <a:t>1/26/2016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1726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6499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41457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59623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5176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8269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5106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smtClean="0"/>
              <a:pPr/>
              <a:t>1/26/2016</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19220920"/>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image" Target="../media/image42.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notesSlide" Target="../notesSlides/notesSlide32.xml"/><Relationship Id="rId5" Type="http://schemas.openxmlformats.org/officeDocument/2006/relationships/slideLayout" Target="../slideLayouts/slideLayout8.xml"/><Relationship Id="rId4" Type="http://schemas.openxmlformats.org/officeDocument/2006/relationships/audio" Target="../media/media6.m4a"/></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p3"/><Relationship Id="rId7" Type="http://schemas.openxmlformats.org/officeDocument/2006/relationships/image" Target="../media/image47.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notesSlide" Target="../notesSlides/notesSlide37.xml"/><Relationship Id="rId5" Type="http://schemas.openxmlformats.org/officeDocument/2006/relationships/slideLayout" Target="../slideLayouts/slideLayout8.xml"/><Relationship Id="rId4" Type="http://schemas.openxmlformats.org/officeDocument/2006/relationships/audio" Target="../media/media8.mp3"/></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Autofit/>
          </a:bodyPr>
          <a:lstStyle/>
          <a:p>
            <a:r>
              <a:rPr lang="en-US" sz="2800" dirty="0" smtClean="0"/>
              <a:t>BECAUSE FREEDOM CAN’T PROTECT ITSELF.</a:t>
            </a:r>
            <a:endParaRPr lang="en-US" sz="28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865" y="263223"/>
            <a:ext cx="7148270" cy="3383515"/>
          </a:xfrm>
          <a:prstGeom prst="rect">
            <a:avLst/>
          </a:prstGeom>
        </p:spPr>
      </p:pic>
      <p:sp>
        <p:nvSpPr>
          <p:cNvPr id="6" name="TextBox 5"/>
          <p:cNvSpPr txBox="1"/>
          <p:nvPr/>
        </p:nvSpPr>
        <p:spPr>
          <a:xfrm>
            <a:off x="2972387" y="4642338"/>
            <a:ext cx="6247227" cy="584775"/>
          </a:xfrm>
          <a:prstGeom prst="rect">
            <a:avLst/>
          </a:prstGeom>
          <a:noFill/>
        </p:spPr>
        <p:txBody>
          <a:bodyPr wrap="square" rtlCol="0">
            <a:spAutoFit/>
          </a:bodyPr>
          <a:lstStyle/>
          <a:p>
            <a:pPr algn="ctr"/>
            <a:r>
              <a:rPr lang="en-US" sz="3200" cap="all" dirty="0" smtClean="0"/>
              <a:t>Impact Report FY2014-2015</a:t>
            </a:r>
            <a:endParaRPr lang="en-US" sz="3200" cap="all" dirty="0"/>
          </a:p>
        </p:txBody>
      </p:sp>
      <p:pic>
        <p:nvPicPr>
          <p:cNvPr id="8" name="Moby-Shot In The Back Of The Head www.mp3lio.net ">
            <a:hlinkClick r:id="" action="ppaction://media"/>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6"/>
          <a:stretch>
            <a:fillRect/>
          </a:stretch>
        </p:blipFill>
        <p:spPr>
          <a:xfrm>
            <a:off x="1606061" y="5603631"/>
            <a:ext cx="609600" cy="609600"/>
          </a:xfrm>
          <a:prstGeom prst="rect">
            <a:avLst/>
          </a:prstGeom>
        </p:spPr>
      </p:pic>
    </p:spTree>
    <p:extLst>
      <p:ext uri="{BB962C8B-B14F-4D97-AF65-F5344CB8AC3E}">
        <p14:creationId xmlns:p14="http://schemas.microsoft.com/office/powerpoint/2010/main" val="2582119054"/>
      </p:ext>
    </p:extLst>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81000"/>
            <a:ext cx="6096000" cy="6096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tretch>
            <a:fillRect/>
          </a:stretch>
        </p:blipFill>
        <p:spPr>
          <a:xfrm>
            <a:off x="3048000" y="381000"/>
            <a:ext cx="6096000" cy="6096000"/>
          </a:xfrm>
          <a:prstGeom prst="rect">
            <a:avLst/>
          </a:prstGeom>
          <a:ln>
            <a:noFill/>
          </a:ln>
          <a:effectLst>
            <a:glow rad="228600">
              <a:schemeClr val="accent6">
                <a:satMod val="175000"/>
                <a:alpha val="40000"/>
              </a:schemeClr>
            </a:glow>
            <a:outerShdw blurRad="292100" dist="139700" dir="2700000" algn="tl" rotWithShape="0">
              <a:srgbClr val="333333">
                <a:alpha val="65000"/>
              </a:srgbClr>
            </a:outerShdw>
          </a:effectLst>
        </p:spPr>
      </p:pic>
      <p:sp>
        <p:nvSpPr>
          <p:cNvPr id="8" name="TextBox 7"/>
          <p:cNvSpPr txBox="1"/>
          <p:nvPr/>
        </p:nvSpPr>
        <p:spPr>
          <a:xfrm>
            <a:off x="617621" y="3071456"/>
            <a:ext cx="10956757" cy="715089"/>
          </a:xfrm>
          <a:prstGeom prst="roundRect">
            <a:avLst/>
          </a:prstGeom>
          <a:solidFill>
            <a:srgbClr val="FFFFFF">
              <a:alpha val="58000"/>
            </a:srgbClr>
          </a:solidFill>
          <a:effectLst>
            <a:glow rad="139700">
              <a:schemeClr val="accent6">
                <a:satMod val="175000"/>
                <a:alpha val="40000"/>
              </a:schemeClr>
            </a:glow>
          </a:effectLst>
        </p:spPr>
        <p:txBody>
          <a:bodyPr wrap="square" rtlCol="0">
            <a:spAutoFit/>
          </a:bodyPr>
          <a:lstStyle/>
          <a:p>
            <a:r>
              <a:rPr lang="en-US" sz="3600" dirty="0" smtClean="0">
                <a:solidFill>
                  <a:schemeClr val="bg2">
                    <a:lumMod val="50000"/>
                  </a:schemeClr>
                </a:solidFill>
              </a:rPr>
              <a:t>We scored a big win against discrimination this year!</a:t>
            </a:r>
            <a:endParaRPr lang="en-US" sz="3600" dirty="0">
              <a:solidFill>
                <a:schemeClr val="bg2">
                  <a:lumMod val="50000"/>
                </a:schemeClr>
              </a:solidFill>
            </a:endParaRPr>
          </a:p>
        </p:txBody>
      </p:sp>
    </p:spTree>
    <p:extLst>
      <p:ext uri="{BB962C8B-B14F-4D97-AF65-F5344CB8AC3E}">
        <p14:creationId xmlns:p14="http://schemas.microsoft.com/office/powerpoint/2010/main" val="381748248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0"/>
                                        <p:tgtEl>
                                          <p:spTgt spid="7"/>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Freedom to marry</a:t>
            </a:r>
            <a:endParaRPr lang="en-US" dirty="0"/>
          </a:p>
        </p:txBody>
      </p:sp>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01415" y="1529879"/>
            <a:ext cx="6848224" cy="51361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7642180" y="671370"/>
            <a:ext cx="4106780" cy="2553891"/>
          </a:xfrm>
          <a:prstGeom prst="roundRect">
            <a:avLst/>
          </a:prstGeom>
          <a:solidFill>
            <a:schemeClr val="accent5">
              <a:lumMod val="40000"/>
              <a:lumOff val="60000"/>
            </a:schemeClr>
          </a:solidFill>
          <a:effectLst>
            <a:outerShdw blurRad="342900" dist="508000" dir="8700000" algn="tl" rotWithShape="0">
              <a:prstClr val="black">
                <a:alpha val="46000"/>
              </a:prstClr>
            </a:outerShdw>
          </a:effectLst>
        </p:spPr>
        <p:txBody>
          <a:bodyPr wrap="square" rtlCol="0">
            <a:spAutoFit/>
          </a:bodyPr>
          <a:lstStyle/>
          <a:p>
            <a:r>
              <a:rPr lang="en-US" sz="3600" dirty="0" smtClean="0">
                <a:solidFill>
                  <a:schemeClr val="bg1">
                    <a:lumMod val="75000"/>
                  </a:schemeClr>
                </a:solidFill>
              </a:rPr>
              <a:t>1970 – ACLU files the first right-to-marry lawsuit in the country.</a:t>
            </a:r>
            <a:endParaRPr lang="en-US" sz="3600" dirty="0">
              <a:solidFill>
                <a:schemeClr val="bg1">
                  <a:lumMod val="75000"/>
                </a:schemeClr>
              </a:solidFill>
            </a:endParaRPr>
          </a:p>
        </p:txBody>
      </p:sp>
      <p:sp>
        <p:nvSpPr>
          <p:cNvPr id="8" name="TextBox 7"/>
          <p:cNvSpPr txBox="1"/>
          <p:nvPr/>
        </p:nvSpPr>
        <p:spPr>
          <a:xfrm>
            <a:off x="601415" y="1529879"/>
            <a:ext cx="4106780" cy="1940957"/>
          </a:xfrm>
          <a:prstGeom prst="roundRect">
            <a:avLst/>
          </a:prstGeom>
          <a:solidFill>
            <a:schemeClr val="accent5">
              <a:lumMod val="40000"/>
              <a:lumOff val="60000"/>
            </a:schemeClr>
          </a:solidFill>
          <a:effectLst>
            <a:outerShdw blurRad="342900" dist="508000" dir="8700000" algn="tl" rotWithShape="0">
              <a:prstClr val="black">
                <a:alpha val="46000"/>
              </a:prstClr>
            </a:outerShdw>
          </a:effectLst>
        </p:spPr>
        <p:txBody>
          <a:bodyPr wrap="square" rtlCol="0">
            <a:spAutoFit/>
          </a:bodyPr>
          <a:lstStyle/>
          <a:p>
            <a:r>
              <a:rPr lang="en-US" sz="3600" dirty="0" smtClean="0">
                <a:solidFill>
                  <a:schemeClr val="bg1">
                    <a:lumMod val="75000"/>
                  </a:schemeClr>
                </a:solidFill>
              </a:rPr>
              <a:t>2004 – ACLU files lawsuits against 6 states.</a:t>
            </a:r>
            <a:endParaRPr lang="en-US" sz="3600" dirty="0">
              <a:solidFill>
                <a:schemeClr val="bg1">
                  <a:lumMod val="75000"/>
                </a:schemeClr>
              </a:solidFill>
            </a:endParaRPr>
          </a:p>
        </p:txBody>
      </p:sp>
      <p:sp>
        <p:nvSpPr>
          <p:cNvPr id="10" name="TextBox 9"/>
          <p:cNvSpPr txBox="1"/>
          <p:nvPr/>
        </p:nvSpPr>
        <p:spPr>
          <a:xfrm>
            <a:off x="7963183" y="2276946"/>
            <a:ext cx="4106780" cy="2553891"/>
          </a:xfrm>
          <a:prstGeom prst="roundRect">
            <a:avLst/>
          </a:prstGeom>
          <a:solidFill>
            <a:schemeClr val="accent5">
              <a:lumMod val="40000"/>
              <a:lumOff val="60000"/>
            </a:schemeClr>
          </a:solidFill>
          <a:effectLst>
            <a:outerShdw blurRad="342900" dist="508000" dir="8700000" algn="tl" rotWithShape="0">
              <a:prstClr val="black">
                <a:alpha val="46000"/>
              </a:prstClr>
            </a:outerShdw>
          </a:effectLst>
        </p:spPr>
        <p:txBody>
          <a:bodyPr wrap="square" rtlCol="0">
            <a:spAutoFit/>
          </a:bodyPr>
          <a:lstStyle/>
          <a:p>
            <a:r>
              <a:rPr lang="en-US" sz="3600" dirty="0" smtClean="0">
                <a:solidFill>
                  <a:schemeClr val="bg1">
                    <a:lumMod val="75000"/>
                  </a:schemeClr>
                </a:solidFill>
              </a:rPr>
              <a:t>2008 – Marriage equality comes to California &amp; Connecticut.</a:t>
            </a:r>
            <a:endParaRPr lang="en-US" sz="3600" dirty="0">
              <a:solidFill>
                <a:schemeClr val="bg1">
                  <a:lumMod val="75000"/>
                </a:scheme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002" y="2009465"/>
            <a:ext cx="7473088" cy="3120342"/>
          </a:xfrm>
          <a:prstGeom prst="rect">
            <a:avLst/>
          </a:prstGeom>
          <a:solidFill>
            <a:srgbClr val="FFFFFF">
              <a:shade val="85000"/>
            </a:srgbClr>
          </a:solidFill>
          <a:ln w="190500" cap="rnd">
            <a:solidFill>
              <a:srgbClr val="FFFFFF"/>
            </a:solidFill>
          </a:ln>
          <a:effectLst>
            <a:outerShdw blurRad="63500" sx="102000" sy="102000" algn="ctr"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9661"/>
            <a:ext cx="8686800" cy="5791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9" name="TextBox 8"/>
          <p:cNvSpPr txBox="1"/>
          <p:nvPr/>
        </p:nvSpPr>
        <p:spPr>
          <a:xfrm>
            <a:off x="408874" y="2486477"/>
            <a:ext cx="4106780" cy="3166824"/>
          </a:xfrm>
          <a:prstGeom prst="roundRect">
            <a:avLst/>
          </a:prstGeom>
          <a:solidFill>
            <a:schemeClr val="accent5">
              <a:lumMod val="40000"/>
              <a:lumOff val="60000"/>
            </a:schemeClr>
          </a:solidFill>
          <a:effectLst>
            <a:outerShdw blurRad="342900" dist="508000" dir="8700000" algn="tl" rotWithShape="0">
              <a:prstClr val="black">
                <a:alpha val="46000"/>
              </a:prstClr>
            </a:outerShdw>
          </a:effectLst>
        </p:spPr>
        <p:txBody>
          <a:bodyPr wrap="square" rtlCol="0">
            <a:spAutoFit/>
          </a:bodyPr>
          <a:lstStyle/>
          <a:p>
            <a:r>
              <a:rPr lang="en-US" sz="3600" dirty="0">
                <a:solidFill>
                  <a:schemeClr val="bg1">
                    <a:lumMod val="75000"/>
                  </a:schemeClr>
                </a:solidFill>
              </a:rPr>
              <a:t>2013 – The U.S. Supreme Court strikes down the Defense of Marriage </a:t>
            </a:r>
            <a:r>
              <a:rPr lang="en-US" sz="3600" dirty="0" smtClean="0">
                <a:solidFill>
                  <a:schemeClr val="bg1">
                    <a:lumMod val="75000"/>
                  </a:schemeClr>
                </a:solidFill>
              </a:rPr>
              <a:t>Act.</a:t>
            </a:r>
            <a:endParaRPr lang="en-US" sz="3600" dirty="0">
              <a:solidFill>
                <a:schemeClr val="bg1">
                  <a:lumMod val="75000"/>
                </a:schemeClr>
              </a:solidFill>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8917" y="2086473"/>
            <a:ext cx="6934200" cy="3883152"/>
          </a:xfrm>
          <a:prstGeom prst="round2DiagRect">
            <a:avLst>
              <a:gd name="adj1" fmla="val 16667"/>
              <a:gd name="adj2" fmla="val 0"/>
            </a:avLst>
          </a:prstGeom>
          <a:ln w="88900" cap="sq">
            <a:solidFill>
              <a:srgbClr val="FFFFFF"/>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17793650"/>
      </p:ext>
    </p:extLst>
  </p:cSld>
  <p:clrMapOvr>
    <a:masterClrMapping/>
  </p:clrMapOvr>
  <mc:AlternateContent xmlns:mc="http://schemas.openxmlformats.org/markup-compatibility/2006" xmlns:p14="http://schemas.microsoft.com/office/powerpoint/2010/main">
    <mc:Choice Requires="p14">
      <p:transition spd="med" p14:dur="700" advClick="0" advTm="25000">
        <p:fade/>
      </p:transition>
    </mc:Choice>
    <mc:Fallback xmlns="">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38" presetClass="entr" presetSubtype="0" accel="5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set>
                                      <p:cBhvr>
                                        <p:cTn id="12" dur="455" fill="hold">
                                          <p:stCondLst>
                                            <p:cond delay="0"/>
                                          </p:stCondLst>
                                        </p:cTn>
                                        <p:tgtEl>
                                          <p:spTgt spid="3"/>
                                        </p:tgtEl>
                                        <p:attrNameLst>
                                          <p:attrName>style.rotation</p:attrName>
                                        </p:attrNameLst>
                                      </p:cBhvr>
                                      <p:to>
                                        <p:strVal val="-45.0"/>
                                      </p:to>
                                    </p:set>
                                    <p:anim calcmode="lin" valueType="num">
                                      <p:cBhvr>
                                        <p:cTn id="13" dur="455" fill="hold">
                                          <p:stCondLst>
                                            <p:cond delay="455"/>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3"/>
                                        </p:tgtEl>
                                        <p:attrNameLst>
                                          <p:attrName>ppt_y</p:attrName>
                                        </p:attrNameLst>
                                      </p:cBhvr>
                                      <p:tavLst>
                                        <p:tav tm="0">
                                          <p:val>
                                            <p:strVal val="#ppt_y-(0.354*#ppt_w-0.172*#ppt_h)"/>
                                          </p:val>
                                        </p:tav>
                                        <p:tav tm="100000">
                                          <p:val>
                                            <p:strVal val="#ppt_y"/>
                                          </p:val>
                                        </p:tav>
                                      </p:tavLst>
                                    </p:anim>
                                  </p:childTnLst>
                                </p:cTn>
                              </p:par>
                            </p:childTnLst>
                          </p:cTn>
                        </p:par>
                        <p:par>
                          <p:cTn id="17" fill="hold">
                            <p:stCondLst>
                              <p:cond delay="1000"/>
                            </p:stCondLst>
                            <p:childTnLst>
                              <p:par>
                                <p:cTn id="18" presetID="47" presetClass="exit" presetSubtype="0" fill="hold" nodeType="afterEffect">
                                  <p:stCondLst>
                                    <p:cond delay="5000"/>
                                  </p:stCondLst>
                                  <p:childTnLst>
                                    <p:animEffect transition="out" filter="fade">
                                      <p:cBhvr>
                                        <p:cTn id="19" dur="1000"/>
                                        <p:tgtEl>
                                          <p:spTgt spid="7"/>
                                        </p:tgtEl>
                                      </p:cBhvr>
                                    </p:animEffect>
                                    <p:anim calcmode="lin" valueType="num">
                                      <p:cBhvr>
                                        <p:cTn id="20" dur="1000"/>
                                        <p:tgtEl>
                                          <p:spTgt spid="7"/>
                                        </p:tgtEl>
                                        <p:attrNameLst>
                                          <p:attrName>ppt_x</p:attrName>
                                        </p:attrNameLst>
                                      </p:cBhvr>
                                      <p:tavLst>
                                        <p:tav tm="0">
                                          <p:val>
                                            <p:strVal val="ppt_x"/>
                                          </p:val>
                                        </p:tav>
                                        <p:tav tm="100000">
                                          <p:val>
                                            <p:strVal val="ppt_x"/>
                                          </p:val>
                                        </p:tav>
                                      </p:tavLst>
                                    </p:anim>
                                    <p:anim calcmode="lin" valueType="num">
                                      <p:cBhvr>
                                        <p:cTn id="21" dur="1000"/>
                                        <p:tgtEl>
                                          <p:spTgt spid="7"/>
                                        </p:tgtEl>
                                        <p:attrNameLst>
                                          <p:attrName>ppt_y</p:attrName>
                                        </p:attrNameLst>
                                      </p:cBhvr>
                                      <p:tavLst>
                                        <p:tav tm="0">
                                          <p:val>
                                            <p:strVal val="ppt_y"/>
                                          </p:val>
                                        </p:tav>
                                        <p:tav tm="100000">
                                          <p:val>
                                            <p:strVal val="ppt_y-.1"/>
                                          </p:val>
                                        </p:tav>
                                      </p:tavLst>
                                    </p:anim>
                                    <p:set>
                                      <p:cBhvr>
                                        <p:cTn id="22" dur="1" fill="hold">
                                          <p:stCondLst>
                                            <p:cond delay="999"/>
                                          </p:stCondLst>
                                        </p:cTn>
                                        <p:tgtEl>
                                          <p:spTgt spid="7"/>
                                        </p:tgtEl>
                                        <p:attrNameLst>
                                          <p:attrName>style.visibility</p:attrName>
                                        </p:attrNameLst>
                                      </p:cBhvr>
                                      <p:to>
                                        <p:strVal val="hidden"/>
                                      </p:to>
                                    </p:set>
                                  </p:childTnLst>
                                </p:cTn>
                              </p:par>
                              <p:par>
                                <p:cTn id="23" presetID="38" presetClass="exit" presetSubtype="0" accel="50000" fill="hold" grpId="1" nodeType="withEffect">
                                  <p:stCondLst>
                                    <p:cond delay="5000"/>
                                  </p:stCondLst>
                                  <p:childTnLst>
                                    <p:anim calcmode="lin" valueType="num">
                                      <p:cBhvr>
                                        <p:cTn id="24" dur="1000">
                                          <p:stCondLst>
                                            <p:cond delay="0"/>
                                          </p:stCondLst>
                                        </p:cTn>
                                        <p:tgtEl>
                                          <p:spTgt spid="3"/>
                                        </p:tgtEl>
                                        <p:attrNameLst>
                                          <p:attrName>style.rotation</p:attrName>
                                        </p:attrNameLst>
                                      </p:cBhvr>
                                      <p:tavLst>
                                        <p:tav tm="0">
                                          <p:val>
                                            <p:fltVal val="0"/>
                                          </p:val>
                                        </p:tav>
                                        <p:tav tm="100000">
                                          <p:val>
                                            <p:fltVal val="45"/>
                                          </p:val>
                                        </p:tav>
                                      </p:tavLst>
                                    </p:anim>
                                    <p:anim calcmode="lin" valueType="num">
                                      <p:cBhvr>
                                        <p:cTn id="25" dur="1000">
                                          <p:stCondLst>
                                            <p:cond delay="0"/>
                                          </p:stCondLst>
                                        </p:cTn>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par>
                          <p:cTn id="27" fill="hold">
                            <p:stCondLst>
                              <p:cond delay="7000"/>
                            </p:stCondLst>
                            <p:childTnLst>
                              <p:par>
                                <p:cTn id="28" presetID="38" presetClass="entr" presetSubtype="0" accel="5000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set>
                                      <p:cBhvr>
                                        <p:cTn id="30" dur="455" fill="hold">
                                          <p:stCondLst>
                                            <p:cond delay="0"/>
                                          </p:stCondLst>
                                        </p:cTn>
                                        <p:tgtEl>
                                          <p:spTgt spid="8"/>
                                        </p:tgtEl>
                                        <p:attrNameLst>
                                          <p:attrName>style.rotation</p:attrName>
                                        </p:attrNameLst>
                                      </p:cBhvr>
                                      <p:to>
                                        <p:strVal val="-45.0"/>
                                      </p:to>
                                    </p:set>
                                    <p:anim calcmode="lin" valueType="num">
                                      <p:cBhvr>
                                        <p:cTn id="31" dur="455" fill="hold">
                                          <p:stCondLst>
                                            <p:cond delay="455"/>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32" dur="455"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33" dur="156" decel="50000" autoRev="1" fill="hold">
                                          <p:stCondLst>
                                            <p:cond delay="455"/>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34" dur="136" fill="hold">
                                          <p:stCondLst>
                                            <p:cond delay="864"/>
                                          </p:stCondLst>
                                        </p:cTn>
                                        <p:tgtEl>
                                          <p:spTgt spid="8"/>
                                        </p:tgtEl>
                                        <p:attrNameLst>
                                          <p:attrName>ppt_y</p:attrName>
                                        </p:attrNameLst>
                                      </p:cBhvr>
                                      <p:tavLst>
                                        <p:tav tm="0">
                                          <p:val>
                                            <p:strVal val="#ppt_y-(0.354*#ppt_w-0.172*#ppt_h)"/>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par>
                          <p:cTn id="40" fill="hold">
                            <p:stCondLst>
                              <p:cond delay="8000"/>
                            </p:stCondLst>
                            <p:childTnLst>
                              <p:par>
                                <p:cTn id="41" presetID="38" presetClass="exit" presetSubtype="0" accel="50000" fill="hold" grpId="1" nodeType="afterEffect">
                                  <p:stCondLst>
                                    <p:cond delay="5000"/>
                                  </p:stCondLst>
                                  <p:childTnLst>
                                    <p:anim calcmode="lin" valueType="num">
                                      <p:cBhvr>
                                        <p:cTn id="42" dur="1000">
                                          <p:stCondLst>
                                            <p:cond delay="0"/>
                                          </p:stCondLst>
                                        </p:cTn>
                                        <p:tgtEl>
                                          <p:spTgt spid="8"/>
                                        </p:tgtEl>
                                        <p:attrNameLst>
                                          <p:attrName>style.rotation</p:attrName>
                                        </p:attrNameLst>
                                      </p:cBhvr>
                                      <p:tavLst>
                                        <p:tav tm="0">
                                          <p:val>
                                            <p:fltVal val="0"/>
                                          </p:val>
                                        </p:tav>
                                        <p:tav tm="100000">
                                          <p:val>
                                            <p:fltVal val="45"/>
                                          </p:val>
                                        </p:tav>
                                      </p:tavLst>
                                    </p:anim>
                                    <p:anim calcmode="lin" valueType="num">
                                      <p:cBhvr>
                                        <p:cTn id="43" dur="1000">
                                          <p:stCondLst>
                                            <p:cond delay="0"/>
                                          </p:stCondLst>
                                        </p:cTn>
                                        <p:tgtEl>
                                          <p:spTgt spid="8"/>
                                        </p:tgtEl>
                                        <p:attrNameLst>
                                          <p:attrName>ppt_y</p:attrName>
                                        </p:attrNameLst>
                                      </p:cBhvr>
                                      <p:tavLst>
                                        <p:tav tm="0">
                                          <p:val>
                                            <p:strVal val="ppt_y"/>
                                          </p:val>
                                        </p:tav>
                                        <p:tav tm="100000">
                                          <p:val>
                                            <p:strVal val="ppt_y+1"/>
                                          </p:val>
                                        </p:tav>
                                      </p:tavLst>
                                    </p:anim>
                                    <p:set>
                                      <p:cBhvr>
                                        <p:cTn id="44" dur="1" fill="hold">
                                          <p:stCondLst>
                                            <p:cond delay="999"/>
                                          </p:stCondLst>
                                        </p:cTn>
                                        <p:tgtEl>
                                          <p:spTgt spid="8"/>
                                        </p:tgtEl>
                                        <p:attrNameLst>
                                          <p:attrName>style.visibility</p:attrName>
                                        </p:attrNameLst>
                                      </p:cBhvr>
                                      <p:to>
                                        <p:strVal val="hidden"/>
                                      </p:to>
                                    </p:set>
                                  </p:childTnLst>
                                </p:cTn>
                              </p:par>
                              <p:par>
                                <p:cTn id="45" presetID="55" presetClass="exit" presetSubtype="0" fill="hold" nodeType="withEffect">
                                  <p:stCondLst>
                                    <p:cond delay="5000"/>
                                  </p:stCondLst>
                                  <p:childTnLst>
                                    <p:anim calcmode="lin" valueType="num">
                                      <p:cBhvr>
                                        <p:cTn id="46" dur="1000"/>
                                        <p:tgtEl>
                                          <p:spTgt spid="11"/>
                                        </p:tgtEl>
                                        <p:attrNameLst>
                                          <p:attrName>ppt_w</p:attrName>
                                        </p:attrNameLst>
                                      </p:cBhvr>
                                      <p:tavLst>
                                        <p:tav tm="0">
                                          <p:val>
                                            <p:strVal val="ppt_w"/>
                                          </p:val>
                                        </p:tav>
                                        <p:tav tm="100000">
                                          <p:val>
                                            <p:strVal val="ppt_w*0.70"/>
                                          </p:val>
                                        </p:tav>
                                      </p:tavLst>
                                    </p:anim>
                                    <p:anim calcmode="lin" valueType="num">
                                      <p:cBhvr>
                                        <p:cTn id="47" dur="1000"/>
                                        <p:tgtEl>
                                          <p:spTgt spid="11"/>
                                        </p:tgtEl>
                                        <p:attrNameLst>
                                          <p:attrName>ppt_h</p:attrName>
                                        </p:attrNameLst>
                                      </p:cBhvr>
                                      <p:tavLst>
                                        <p:tav tm="0">
                                          <p:val>
                                            <p:strVal val="ppt_h"/>
                                          </p:val>
                                        </p:tav>
                                        <p:tav tm="100000">
                                          <p:val>
                                            <p:strVal val="ppt_h"/>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childTnLst>
                          </p:cTn>
                        </p:par>
                        <p:par>
                          <p:cTn id="50" fill="hold">
                            <p:stCondLst>
                              <p:cond delay="14000"/>
                            </p:stCondLst>
                            <p:childTnLst>
                              <p:par>
                                <p:cTn id="51" presetID="38" presetClass="entr" presetSubtype="0" accel="50000"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set>
                                      <p:cBhvr>
                                        <p:cTn id="53" dur="455" fill="hold">
                                          <p:stCondLst>
                                            <p:cond delay="0"/>
                                          </p:stCondLst>
                                        </p:cTn>
                                        <p:tgtEl>
                                          <p:spTgt spid="10"/>
                                        </p:tgtEl>
                                        <p:attrNameLst>
                                          <p:attrName>style.rotation</p:attrName>
                                        </p:attrNameLst>
                                      </p:cBhvr>
                                      <p:to>
                                        <p:strVal val="-45.0"/>
                                      </p:to>
                                    </p:set>
                                    <p:anim calcmode="lin" valueType="num">
                                      <p:cBhvr>
                                        <p:cTn id="54"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55"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56"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57"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par>
                                <p:cTn id="58" presetID="55"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strVal val="#ppt_w*0.70"/>
                                          </p:val>
                                        </p:tav>
                                        <p:tav tm="100000">
                                          <p:val>
                                            <p:strVal val="#ppt_w"/>
                                          </p:val>
                                        </p:tav>
                                      </p:tavLst>
                                    </p:anim>
                                    <p:anim calcmode="lin" valueType="num">
                                      <p:cBhvr>
                                        <p:cTn id="61" dur="1000" fill="hold"/>
                                        <p:tgtEl>
                                          <p:spTgt spid="12"/>
                                        </p:tgtEl>
                                        <p:attrNameLst>
                                          <p:attrName>ppt_h</p:attrName>
                                        </p:attrNameLst>
                                      </p:cBhvr>
                                      <p:tavLst>
                                        <p:tav tm="0">
                                          <p:val>
                                            <p:strVal val="#ppt_h"/>
                                          </p:val>
                                        </p:tav>
                                        <p:tav tm="100000">
                                          <p:val>
                                            <p:strVal val="#ppt_h"/>
                                          </p:val>
                                        </p:tav>
                                      </p:tavLst>
                                    </p:anim>
                                    <p:animEffect transition="in" filter="fade">
                                      <p:cBhvr>
                                        <p:cTn id="62" dur="1000"/>
                                        <p:tgtEl>
                                          <p:spTgt spid="12"/>
                                        </p:tgtEl>
                                      </p:cBhvr>
                                    </p:animEffect>
                                  </p:childTnLst>
                                </p:cTn>
                              </p:par>
                            </p:childTnLst>
                          </p:cTn>
                        </p:par>
                        <p:par>
                          <p:cTn id="63" fill="hold">
                            <p:stCondLst>
                              <p:cond delay="15000"/>
                            </p:stCondLst>
                            <p:childTnLst>
                              <p:par>
                                <p:cTn id="64" presetID="38" presetClass="exit" presetSubtype="0" accel="50000" fill="hold" grpId="2" nodeType="afterEffect">
                                  <p:stCondLst>
                                    <p:cond delay="5000"/>
                                  </p:stCondLst>
                                  <p:childTnLst>
                                    <p:anim calcmode="lin" valueType="num">
                                      <p:cBhvr>
                                        <p:cTn id="65" dur="1000">
                                          <p:stCondLst>
                                            <p:cond delay="0"/>
                                          </p:stCondLst>
                                        </p:cTn>
                                        <p:tgtEl>
                                          <p:spTgt spid="10"/>
                                        </p:tgtEl>
                                        <p:attrNameLst>
                                          <p:attrName>style.rotation</p:attrName>
                                        </p:attrNameLst>
                                      </p:cBhvr>
                                      <p:tavLst>
                                        <p:tav tm="0">
                                          <p:val>
                                            <p:fltVal val="0"/>
                                          </p:val>
                                        </p:tav>
                                        <p:tav tm="100000">
                                          <p:val>
                                            <p:fltVal val="45"/>
                                          </p:val>
                                        </p:tav>
                                      </p:tavLst>
                                    </p:anim>
                                    <p:anim calcmode="lin" valueType="num">
                                      <p:cBhvr>
                                        <p:cTn id="66" dur="1000">
                                          <p:stCondLst>
                                            <p:cond delay="0"/>
                                          </p:stCondLst>
                                        </p:cTn>
                                        <p:tgtEl>
                                          <p:spTgt spid="10"/>
                                        </p:tgtEl>
                                        <p:attrNameLst>
                                          <p:attrName>ppt_y</p:attrName>
                                        </p:attrNameLst>
                                      </p:cBhvr>
                                      <p:tavLst>
                                        <p:tav tm="0">
                                          <p:val>
                                            <p:strVal val="ppt_y"/>
                                          </p:val>
                                        </p:tav>
                                        <p:tav tm="100000">
                                          <p:val>
                                            <p:strVal val="ppt_y+1"/>
                                          </p:val>
                                        </p:tav>
                                      </p:tavLst>
                                    </p:anim>
                                    <p:set>
                                      <p:cBhvr>
                                        <p:cTn id="67" dur="1" fill="hold">
                                          <p:stCondLst>
                                            <p:cond delay="999"/>
                                          </p:stCondLst>
                                        </p:cTn>
                                        <p:tgtEl>
                                          <p:spTgt spid="10"/>
                                        </p:tgtEl>
                                        <p:attrNameLst>
                                          <p:attrName>style.visibility</p:attrName>
                                        </p:attrNameLst>
                                      </p:cBhvr>
                                      <p:to>
                                        <p:strVal val="hidden"/>
                                      </p:to>
                                    </p:set>
                                  </p:childTnLst>
                                </p:cTn>
                              </p:par>
                              <p:par>
                                <p:cTn id="68" presetID="50" presetClass="exit" presetSubtype="0" accel="100000" fill="hold" nodeType="withEffect">
                                  <p:stCondLst>
                                    <p:cond delay="5000"/>
                                  </p:stCondLst>
                                  <p:childTnLst>
                                    <p:anim calcmode="lin" valueType="num">
                                      <p:cBhvr>
                                        <p:cTn id="69" dur="1000"/>
                                        <p:tgtEl>
                                          <p:spTgt spid="12"/>
                                        </p:tgtEl>
                                        <p:attrNameLst>
                                          <p:attrName>ppt_w</p:attrName>
                                        </p:attrNameLst>
                                      </p:cBhvr>
                                      <p:tavLst>
                                        <p:tav tm="0">
                                          <p:val>
                                            <p:strVal val="ppt_w"/>
                                          </p:val>
                                        </p:tav>
                                        <p:tav tm="100000">
                                          <p:val>
                                            <p:strVal val="ppt_w+.3"/>
                                          </p:val>
                                        </p:tav>
                                      </p:tavLst>
                                    </p:anim>
                                    <p:anim calcmode="lin" valueType="num">
                                      <p:cBhvr>
                                        <p:cTn id="70" dur="1000"/>
                                        <p:tgtEl>
                                          <p:spTgt spid="12"/>
                                        </p:tgtEl>
                                        <p:attrNameLst>
                                          <p:attrName>ppt_h</p:attrName>
                                        </p:attrNameLst>
                                      </p:cBhvr>
                                      <p:tavLst>
                                        <p:tav tm="0">
                                          <p:val>
                                            <p:strVal val="ppt_h"/>
                                          </p:val>
                                        </p:tav>
                                        <p:tav tm="100000">
                                          <p:val>
                                            <p:strVal val="ppt_h"/>
                                          </p:val>
                                        </p:tav>
                                      </p:tavLst>
                                    </p:anim>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childTnLst>
                          </p:cTn>
                        </p:par>
                        <p:par>
                          <p:cTn id="73" fill="hold">
                            <p:stCondLst>
                              <p:cond delay="21000"/>
                            </p:stCondLst>
                            <p:childTnLst>
                              <p:par>
                                <p:cTn id="74" presetID="38" presetClass="entr" presetSubtype="0" accel="50000" fill="hold" grpId="0" nodeType="afterEffect">
                                  <p:stCondLst>
                                    <p:cond delay="0"/>
                                  </p:stCondLst>
                                  <p:childTnLst>
                                    <p:set>
                                      <p:cBhvr>
                                        <p:cTn id="75" dur="1" fill="hold">
                                          <p:stCondLst>
                                            <p:cond delay="0"/>
                                          </p:stCondLst>
                                        </p:cTn>
                                        <p:tgtEl>
                                          <p:spTgt spid="9"/>
                                        </p:tgtEl>
                                        <p:attrNameLst>
                                          <p:attrName>style.visibility</p:attrName>
                                        </p:attrNameLst>
                                      </p:cBhvr>
                                      <p:to>
                                        <p:strVal val="visible"/>
                                      </p:to>
                                    </p:set>
                                    <p:set>
                                      <p:cBhvr>
                                        <p:cTn id="76" dur="455" fill="hold">
                                          <p:stCondLst>
                                            <p:cond delay="0"/>
                                          </p:stCondLst>
                                        </p:cTn>
                                        <p:tgtEl>
                                          <p:spTgt spid="9"/>
                                        </p:tgtEl>
                                        <p:attrNameLst>
                                          <p:attrName>style.rotation</p:attrName>
                                        </p:attrNameLst>
                                      </p:cBhvr>
                                      <p:to>
                                        <p:strVal val="-45.0"/>
                                      </p:to>
                                    </p:set>
                                    <p:anim calcmode="lin" valueType="num">
                                      <p:cBhvr>
                                        <p:cTn id="77"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78"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79"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80"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par>
                                <p:cTn id="81" presetID="55" presetClass="entr" presetSubtype="0" fill="hold" nodeType="withEffect">
                                  <p:stCondLst>
                                    <p:cond delay="0"/>
                                  </p:stCondLst>
                                  <p:childTnLst>
                                    <p:set>
                                      <p:cBhvr>
                                        <p:cTn id="82" dur="1" fill="hold">
                                          <p:stCondLst>
                                            <p:cond delay="0"/>
                                          </p:stCondLst>
                                        </p:cTn>
                                        <p:tgtEl>
                                          <p:spTgt spid="13"/>
                                        </p:tgtEl>
                                        <p:attrNameLst>
                                          <p:attrName>style.visibility</p:attrName>
                                        </p:attrNameLst>
                                      </p:cBhvr>
                                      <p:to>
                                        <p:strVal val="visible"/>
                                      </p:to>
                                    </p:set>
                                    <p:anim calcmode="lin" valueType="num">
                                      <p:cBhvr>
                                        <p:cTn id="83" dur="1000" fill="hold"/>
                                        <p:tgtEl>
                                          <p:spTgt spid="13"/>
                                        </p:tgtEl>
                                        <p:attrNameLst>
                                          <p:attrName>ppt_w</p:attrName>
                                        </p:attrNameLst>
                                      </p:cBhvr>
                                      <p:tavLst>
                                        <p:tav tm="0">
                                          <p:val>
                                            <p:strVal val="#ppt_w*0.70"/>
                                          </p:val>
                                        </p:tav>
                                        <p:tav tm="100000">
                                          <p:val>
                                            <p:strVal val="#ppt_w"/>
                                          </p:val>
                                        </p:tav>
                                      </p:tavLst>
                                    </p:anim>
                                    <p:anim calcmode="lin" valueType="num">
                                      <p:cBhvr>
                                        <p:cTn id="84" dur="1000" fill="hold"/>
                                        <p:tgtEl>
                                          <p:spTgt spid="13"/>
                                        </p:tgtEl>
                                        <p:attrNameLst>
                                          <p:attrName>ppt_h</p:attrName>
                                        </p:attrNameLst>
                                      </p:cBhvr>
                                      <p:tavLst>
                                        <p:tav tm="0">
                                          <p:val>
                                            <p:strVal val="#ppt_h"/>
                                          </p:val>
                                        </p:tav>
                                        <p:tav tm="100000">
                                          <p:val>
                                            <p:strVal val="#ppt_h"/>
                                          </p:val>
                                        </p:tav>
                                      </p:tavLst>
                                    </p:anim>
                                    <p:animEffect transition="in" filter="fade">
                                      <p:cBhvr>
                                        <p:cTn id="8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10" grpId="0" animBg="1"/>
      <p:bldP spid="10" grpId="2"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Freedom to marry</a:t>
            </a:r>
            <a:endParaRPr lang="en-US" dirty="0"/>
          </a:p>
        </p:txBody>
      </p:sp>
      <p:pic>
        <p:nvPicPr>
          <p:cNvPr id="8" name="Content Placeholder 7"/>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5379"/>
          <a:stretch/>
        </p:blipFill>
        <p:spPr>
          <a:xfrm rot="21147459">
            <a:off x="-756148" y="2472567"/>
            <a:ext cx="8517346" cy="4127987"/>
          </a:xfrm>
          <a:effectLst>
            <a:outerShdw blurRad="292100" dist="215900" dir="2940000" sx="102000" sy="102000" algn="ctr" rotWithShape="0">
              <a:prstClr val="black">
                <a:alpha val="40000"/>
              </a:prstClr>
            </a:outerShdw>
          </a:effectLst>
        </p:spPr>
      </p:pic>
      <p:sp>
        <p:nvSpPr>
          <p:cNvPr id="5" name="TextBox 4"/>
          <p:cNvSpPr txBox="1"/>
          <p:nvPr/>
        </p:nvSpPr>
        <p:spPr>
          <a:xfrm>
            <a:off x="7260362" y="2646682"/>
            <a:ext cx="4766022" cy="3779758"/>
          </a:xfrm>
          <a:prstGeom prst="roundRect">
            <a:avLst/>
          </a:prstGeom>
          <a:solidFill>
            <a:schemeClr val="accent5">
              <a:lumMod val="40000"/>
              <a:lumOff val="60000"/>
            </a:schemeClr>
          </a:solidFill>
          <a:effectLst>
            <a:outerShdw blurRad="50800" dist="38100" algn="l" rotWithShape="0">
              <a:prstClr val="black">
                <a:alpha val="40000"/>
              </a:prstClr>
            </a:outerShdw>
          </a:effectLst>
        </p:spPr>
        <p:txBody>
          <a:bodyPr wrap="square" rtlCol="0">
            <a:spAutoFit/>
          </a:bodyPr>
          <a:lstStyle/>
          <a:p>
            <a:r>
              <a:rPr lang="en-US" sz="2400" dirty="0">
                <a:solidFill>
                  <a:schemeClr val="bg1">
                    <a:lumMod val="75000"/>
                  </a:schemeClr>
                </a:solidFill>
              </a:rPr>
              <a:t>The U.S. Supreme Court ruled on June 26 that all remaining state marriage bans were unconstitutional in the case of </a:t>
            </a:r>
            <a:r>
              <a:rPr lang="en-US" sz="2400" i="1" dirty="0">
                <a:solidFill>
                  <a:schemeClr val="bg1">
                    <a:lumMod val="75000"/>
                  </a:schemeClr>
                </a:solidFill>
              </a:rPr>
              <a:t>Obergefell v. Hodges</a:t>
            </a:r>
            <a:r>
              <a:rPr lang="en-US" sz="2400" dirty="0">
                <a:solidFill>
                  <a:schemeClr val="bg1">
                    <a:lumMod val="75000"/>
                  </a:schemeClr>
                </a:solidFill>
              </a:rPr>
              <a:t>.  The ACLU successfully represented Jim Obergefell </a:t>
            </a:r>
            <a:r>
              <a:rPr lang="en-US" sz="2400" dirty="0" smtClean="0">
                <a:solidFill>
                  <a:schemeClr val="bg1">
                    <a:lumMod val="75000"/>
                  </a:schemeClr>
                </a:solidFill>
              </a:rPr>
              <a:t>(left</a:t>
            </a:r>
            <a:r>
              <a:rPr lang="en-US" sz="2400" dirty="0">
                <a:solidFill>
                  <a:schemeClr val="bg1">
                    <a:lumMod val="75000"/>
                  </a:schemeClr>
                </a:solidFill>
              </a:rPr>
              <a:t>) and his husband, the late John Arthur, among other plaintiffs</a:t>
            </a:r>
            <a:r>
              <a:rPr lang="en-US" sz="2400" dirty="0" smtClean="0">
                <a:solidFill>
                  <a:schemeClr val="bg1">
                    <a:lumMod val="75000"/>
                  </a:schemeClr>
                </a:solidFill>
              </a:rPr>
              <a:t>.</a:t>
            </a:r>
            <a:endParaRPr lang="en-US" sz="2400" dirty="0">
              <a:solidFill>
                <a:schemeClr val="bg1">
                  <a:lumMod val="75000"/>
                </a:schemeClr>
              </a:solidFill>
            </a:endParaRPr>
          </a:p>
        </p:txBody>
      </p:sp>
    </p:spTree>
    <p:extLst>
      <p:ext uri="{BB962C8B-B14F-4D97-AF65-F5344CB8AC3E}">
        <p14:creationId xmlns:p14="http://schemas.microsoft.com/office/powerpoint/2010/main" val="2608032915"/>
      </p:ext>
    </p:extLst>
  </p:cSld>
  <p:clrMapOvr>
    <a:masterClrMapping/>
  </p:clrMapOvr>
  <mc:AlternateContent xmlns:mc="http://schemas.openxmlformats.org/markup-compatibility/2006" xmlns:p14="http://schemas.microsoft.com/office/powerpoint/2010/main">
    <mc:Choice Requires="p14">
      <p:transition spd="slow" p14:dur="1400" advClick="0" advTm="11000">
        <p14:doors dir="vert"/>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1150"/>
                            </p:stCondLst>
                            <p:childTnLst>
                              <p:par>
                                <p:cTn id="10" presetID="38" presetClass="entr" presetSubtype="0" accel="5000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set>
                                      <p:cBhvr>
                                        <p:cTn id="12" dur="455" fill="hold">
                                          <p:stCondLst>
                                            <p:cond delay="0"/>
                                          </p:stCondLst>
                                        </p:cTn>
                                        <p:tgtEl>
                                          <p:spTgt spid="5"/>
                                        </p:tgtEl>
                                        <p:attrNameLst>
                                          <p:attrName>style.rotation</p:attrName>
                                        </p:attrNameLst>
                                      </p:cBhvr>
                                      <p:to>
                                        <p:strVal val="-45.0"/>
                                      </p:to>
                                    </p:set>
                                    <p:anim calcmode="lin" valueType="num">
                                      <p:cBhvr>
                                        <p:cTn id="13"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par>
                                <p:cTn id="17" presetID="50" presetClass="entr" presetSubtype="0" decel="10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3"/>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 26, 2015</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568" y="1314450"/>
            <a:ext cx="9072782" cy="5091113"/>
          </a:xfrm>
          <a:prstGeom prst="rect">
            <a:avLst/>
          </a:prstGeom>
          <a:ln w="38100" cap="sq">
            <a:noFill/>
            <a:prstDash val="solid"/>
            <a:miter lim="800000"/>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71064207"/>
      </p:ext>
    </p:extLst>
  </p:cSld>
  <p:clrMapOvr>
    <a:masterClrMapping/>
  </p:clrMapOvr>
  <mc:AlternateContent xmlns:mc="http://schemas.openxmlformats.org/markup-compatibility/2006" xmlns:p14="http://schemas.microsoft.com/office/powerpoint/2010/main">
    <mc:Choice Requires="p14">
      <p:transition spd="slow" p14:dur="3000" advClick="0" advTm="5000">
        <p14:shred/>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2000" decel="10000" fill="hold" nodeType="afterEffect">
                                  <p:stCondLst>
                                    <p:cond delay="750"/>
                                  </p:stCondLst>
                                  <p:childTnLst>
                                    <p:animScale>
                                      <p:cBhvr>
                                        <p:cTn id="6" dur="3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we also saw new threats arise</a:t>
            </a:r>
            <a:endParaRPr lang="en-US" dirty="0"/>
          </a:p>
        </p:txBody>
      </p:sp>
      <p:pic>
        <p:nvPicPr>
          <p:cNvPr id="9" name="Content Placeholder 8"/>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86279" y="2119313"/>
            <a:ext cx="5568192" cy="4114800"/>
          </a:xfrm>
          <a:effectLst>
            <a:outerShdw blurRad="431800" dist="266700" dir="2160000" algn="l" rotWithShape="0">
              <a:prstClr val="black">
                <a:alpha val="40000"/>
              </a:prstClr>
            </a:outerShdw>
          </a:effectLst>
        </p:spPr>
      </p:pic>
      <p:sp>
        <p:nvSpPr>
          <p:cNvPr id="5" name="Text Placeholder 4"/>
          <p:cNvSpPr>
            <a:spLocks noGrp="1"/>
          </p:cNvSpPr>
          <p:nvPr>
            <p:ph type="body" sz="half" idx="2"/>
          </p:nvPr>
        </p:nvSpPr>
        <p:spPr>
          <a:xfrm>
            <a:off x="7054471" y="2140599"/>
            <a:ext cx="4589045" cy="4136376"/>
          </a:xfrm>
        </p:spPr>
        <p:txBody>
          <a:bodyPr>
            <a:normAutofit/>
          </a:bodyPr>
          <a:lstStyle/>
          <a:p>
            <a:r>
              <a:rPr lang="en-US" sz="2200" dirty="0" smtClean="0"/>
              <a:t>OPPOSE LEGISLATION:</a:t>
            </a:r>
          </a:p>
          <a:p>
            <a:pPr marL="342900" indent="-342900">
              <a:buFont typeface="Arial" panose="020B0604020202020204" pitchFamily="34" charset="0"/>
              <a:buChar char="•"/>
            </a:pPr>
            <a:r>
              <a:rPr lang="en-US" sz="2200" dirty="0" smtClean="0"/>
              <a:t>allowing </a:t>
            </a:r>
            <a:r>
              <a:rPr lang="en-US" sz="2200" dirty="0"/>
              <a:t>a judge or clerk to refuse a marriage license based on a religious </a:t>
            </a:r>
            <a:r>
              <a:rPr lang="en-US" sz="2200" dirty="0" smtClean="0"/>
              <a:t>objection;</a:t>
            </a:r>
            <a:endParaRPr lang="en-US" sz="2200" dirty="0"/>
          </a:p>
          <a:p>
            <a:pPr marL="342900" indent="-342900">
              <a:buFont typeface="Arial" panose="020B0604020202020204" pitchFamily="34" charset="0"/>
              <a:buChar char="•"/>
            </a:pPr>
            <a:r>
              <a:rPr lang="en-US" sz="2200" dirty="0" smtClean="0"/>
              <a:t>preventing </a:t>
            </a:r>
            <a:r>
              <a:rPr lang="en-US" sz="2200" dirty="0"/>
              <a:t>sanctioning of those individuals who refuse to perform services for a same-sex </a:t>
            </a:r>
            <a:r>
              <a:rPr lang="en-US" sz="2200" dirty="0" smtClean="0"/>
              <a:t>marriage</a:t>
            </a:r>
            <a:r>
              <a:rPr lang="en-US" sz="2200" dirty="0"/>
              <a:t>;</a:t>
            </a:r>
            <a:endParaRPr lang="en-US" sz="2200" dirty="0" smtClean="0"/>
          </a:p>
          <a:p>
            <a:pPr marL="342900" indent="-342900">
              <a:buFont typeface="Arial" panose="020B0604020202020204" pitchFamily="34" charset="0"/>
              <a:buChar char="•"/>
            </a:pPr>
            <a:r>
              <a:rPr lang="en-US" sz="2200" dirty="0"/>
              <a:t>p</a:t>
            </a:r>
            <a:r>
              <a:rPr lang="en-US" sz="2200" dirty="0" smtClean="0"/>
              <a:t>rohibiting recognition and benefits to same-sex couples.</a:t>
            </a:r>
            <a:endParaRPr lang="en-US" sz="2200" dirty="0"/>
          </a:p>
          <a:p>
            <a:endParaRPr lang="en-US" dirty="0"/>
          </a:p>
        </p:txBody>
      </p:sp>
      <p:pic>
        <p:nvPicPr>
          <p:cNvPr id="3" name="RJD2 Ghostwri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338" y="5341144"/>
            <a:ext cx="609600" cy="609600"/>
          </a:xfrm>
          <a:prstGeom prst="rect">
            <a:avLst/>
          </a:prstGeom>
        </p:spPr>
      </p:pic>
    </p:spTree>
    <p:extLst>
      <p:ext uri="{BB962C8B-B14F-4D97-AF65-F5344CB8AC3E}">
        <p14:creationId xmlns:p14="http://schemas.microsoft.com/office/powerpoint/2010/main" val="3149584789"/>
      </p:ext>
    </p:extLst>
  </p:cSld>
  <p:clrMapOvr>
    <a:masterClrMapping/>
  </p:clrMapOvr>
  <p:transition spd="slow" advClick="0" advTm="16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0" presetClass="entr" presetSubtype="0" decel="100000" fill="hold" grpId="0" nodeType="after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1000" fill="hold"/>
                                        <p:tgtEl>
                                          <p:spTgt spid="5">
                                            <p:txEl>
                                              <p:pRg st="0" end="0"/>
                                            </p:txEl>
                                          </p:spTgt>
                                        </p:tgtEl>
                                        <p:attrNameLst>
                                          <p:attrName>ppt_w</p:attrName>
                                        </p:attrNameLst>
                                      </p:cBhvr>
                                      <p:tavLst>
                                        <p:tav tm="0">
                                          <p:val>
                                            <p:strVal val="#ppt_w+.3"/>
                                          </p:val>
                                        </p:tav>
                                        <p:tav tm="100000">
                                          <p:val>
                                            <p:strVal val="#ppt_w"/>
                                          </p:val>
                                        </p:tav>
                                      </p:tavLst>
                                    </p:anim>
                                    <p:anim calcmode="lin" valueType="num">
                                      <p:cBhvr>
                                        <p:cTn id="11"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2" dur="10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1" end="1"/>
                                            </p:txEl>
                                          </p:spTgt>
                                        </p:tgtEl>
                                      </p:cBhvr>
                                    </p:animEffect>
                                  </p:childTnLst>
                                </p:cTn>
                              </p:par>
                            </p:childTnLst>
                          </p:cTn>
                        </p:par>
                        <p:par>
                          <p:cTn id="22" fill="hold">
                            <p:stCondLst>
                              <p:cond delay="3000"/>
                            </p:stCondLst>
                            <p:childTnLst>
                              <p:par>
                                <p:cTn id="23" presetID="50" presetClass="entr" presetSubtype="0" decel="100000" fill="hold" grpId="0" nodeType="afterEffect">
                                  <p:stCondLst>
                                    <p:cond delay="400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26"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7" dur="1000"/>
                                        <p:tgtEl>
                                          <p:spTgt spid="5">
                                            <p:txEl>
                                              <p:pRg st="2" end="2"/>
                                            </p:txEl>
                                          </p:spTgt>
                                        </p:tgtEl>
                                      </p:cBhvr>
                                    </p:animEffect>
                                  </p:childTnLst>
                                </p:cTn>
                              </p:par>
                            </p:childTnLst>
                          </p:cTn>
                        </p:par>
                        <p:par>
                          <p:cTn id="28" fill="hold">
                            <p:stCondLst>
                              <p:cond delay="8000"/>
                            </p:stCondLst>
                            <p:childTnLst>
                              <p:par>
                                <p:cTn id="29" presetID="50" presetClass="entr" presetSubtype="0" decel="100000" fill="hold" grpId="0" nodeType="afterEffect">
                                  <p:stCondLst>
                                    <p:cond delay="400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p:cTn id="31" dur="1000" fill="hold"/>
                                        <p:tgtEl>
                                          <p:spTgt spid="5">
                                            <p:txEl>
                                              <p:pRg st="3" end="3"/>
                                            </p:txEl>
                                          </p:spTgt>
                                        </p:tgtEl>
                                        <p:attrNameLst>
                                          <p:attrName>ppt_w</p:attrName>
                                        </p:attrNameLst>
                                      </p:cBhvr>
                                      <p:tavLst>
                                        <p:tav tm="0">
                                          <p:val>
                                            <p:strVal val="#ppt_w+.3"/>
                                          </p:val>
                                        </p:tav>
                                        <p:tav tm="100000">
                                          <p:val>
                                            <p:strVal val="#ppt_w"/>
                                          </p:val>
                                        </p:tav>
                                      </p:tavLst>
                                    </p:anim>
                                    <p:anim calcmode="lin" valueType="num">
                                      <p:cBhvr>
                                        <p:cTn id="32"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fill="hold" display="0">
                  <p:stCondLst>
                    <p:cond delay="indefinite"/>
                  </p:stCondLst>
                  <p:endCondLst>
                    <p:cond evt="onStopAudio" delay="0">
                      <p:tgtEl>
                        <p:sldTgt/>
                      </p:tgtEl>
                    </p:cond>
                  </p:endCondLst>
                </p:cTn>
                <p:tgtEl>
                  <p:spTgt spid="3"/>
                </p:tgtEl>
              </p:cMediaNode>
            </p:audio>
          </p:childTnLst>
        </p:cTn>
      </p:par>
    </p:tnLst>
    <p:bldLst>
      <p:bldP spid="5"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Religious Freedom Refusal Act</a:t>
            </a:r>
            <a:endParaRPr lang="en-US" dirty="0"/>
          </a:p>
        </p:txBody>
      </p:sp>
      <p:sp>
        <p:nvSpPr>
          <p:cNvPr id="7" name="Text Placeholder 6"/>
          <p:cNvSpPr>
            <a:spLocks noGrp="1"/>
          </p:cNvSpPr>
          <p:nvPr>
            <p:ph type="body" sz="half" idx="2"/>
          </p:nvPr>
        </p:nvSpPr>
        <p:spPr>
          <a:xfrm>
            <a:off x="6267450" y="2117111"/>
            <a:ext cx="5981862" cy="4087368"/>
          </a:xfrm>
        </p:spPr>
        <p:txBody>
          <a:bodyPr>
            <a:normAutofit/>
          </a:bodyPr>
          <a:lstStyle/>
          <a:p>
            <a:r>
              <a:rPr lang="en-US" sz="2200" dirty="0" smtClean="0"/>
              <a:t>SUPPORT MEASURES TO:</a:t>
            </a:r>
          </a:p>
          <a:p>
            <a:pPr marL="285750" indent="-285750">
              <a:buFont typeface="Arial" panose="020B0604020202020204" pitchFamily="34" charset="0"/>
              <a:buChar char="•"/>
            </a:pPr>
            <a:r>
              <a:rPr lang="en-US" sz="2200" dirty="0" smtClean="0"/>
              <a:t>amend </a:t>
            </a:r>
            <a:r>
              <a:rPr lang="en-US" sz="2200" dirty="0"/>
              <a:t>a section of the code regarding state filing status to include legal same-sex marriages to ensure that terms are not gender-specific &amp; </a:t>
            </a:r>
            <a:r>
              <a:rPr lang="en-US" sz="2200" dirty="0" smtClean="0"/>
              <a:t>exclusionary;</a:t>
            </a:r>
            <a:endParaRPr lang="en-US" sz="2200" dirty="0"/>
          </a:p>
          <a:p>
            <a:pPr marL="285750" indent="-285750">
              <a:buFont typeface="Arial" panose="020B0604020202020204" pitchFamily="34" charset="0"/>
              <a:buChar char="•"/>
            </a:pPr>
            <a:r>
              <a:rPr lang="en-US" sz="2200" dirty="0" smtClean="0"/>
              <a:t>allow the names of both parents in a same-sex marriage to appear on their children’s birth certificate.</a:t>
            </a:r>
            <a:endParaRPr lang="en-US" sz="2200" dirty="0"/>
          </a:p>
          <a:p>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700" y="2147486"/>
            <a:ext cx="6127750" cy="40569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22373929"/>
      </p:ext>
    </p:extLst>
  </p:cSld>
  <p:clrMapOvr>
    <a:masterClrMapping/>
  </p:clrMapOvr>
  <mc:AlternateContent xmlns:mc="http://schemas.openxmlformats.org/markup-compatibility/2006" xmlns:p14="http://schemas.microsoft.com/office/powerpoint/2010/main">
    <mc:Choice Requires="p14">
      <p:transition spd="slow" p14:dur="1500" advClick="0" advTm="11000">
        <p:split orient="vert"/>
      </p:transition>
    </mc:Choice>
    <mc:Fallback xmlns="">
      <p:transition spd="slow" advClick="0" advTm="1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
                                            <p:txEl>
                                              <p:pRg st="0" end="0"/>
                                            </p:txEl>
                                          </p:spTgt>
                                        </p:tgtEl>
                                      </p:cBhvr>
                                    </p:animEffect>
                                  </p:childTnLst>
                                </p:cTn>
                              </p:par>
                              <p:par>
                                <p:cTn id="10" presetID="4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50" presetClass="entr" presetSubtype="0" decel="100000" fill="hold" grpId="0" nodeType="after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ppt_w</p:attrName>
                                        </p:attrNameLst>
                                      </p:cBhvr>
                                      <p:tavLst>
                                        <p:tav tm="0">
                                          <p:val>
                                            <p:strVal val="#ppt_w+.3"/>
                                          </p:val>
                                        </p:tav>
                                        <p:tav tm="100000">
                                          <p:val>
                                            <p:strVal val="#ppt_w"/>
                                          </p:val>
                                        </p:tav>
                                      </p:tavLst>
                                    </p:anim>
                                    <p:anim calcmode="lin" valueType="num">
                                      <p:cBhvr>
                                        <p:cTn id="19" dur="1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20" dur="1000"/>
                                        <p:tgtEl>
                                          <p:spTgt spid="7">
                                            <p:txEl>
                                              <p:pRg st="1" end="1"/>
                                            </p:txEl>
                                          </p:spTgt>
                                        </p:tgtEl>
                                      </p:cBhvr>
                                    </p:animEffect>
                                  </p:childTnLst>
                                </p:cTn>
                              </p:par>
                            </p:childTnLst>
                          </p:cTn>
                        </p:par>
                        <p:par>
                          <p:cTn id="21" fill="hold">
                            <p:stCondLst>
                              <p:cond delay="3000"/>
                            </p:stCondLst>
                            <p:childTnLst>
                              <p:par>
                                <p:cTn id="22" presetID="50" presetClass="entr" presetSubtype="0" decel="100000" fill="hold" grpId="0" nodeType="afterEffect">
                                  <p:stCondLst>
                                    <p:cond delay="400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p:cTn id="24" dur="1000" fill="hold"/>
                                        <p:tgtEl>
                                          <p:spTgt spid="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attacks on the South Carolina LGBTQ community keep coming:</a:t>
            </a:r>
            <a:endParaRPr lang="en-US" dirty="0"/>
          </a:p>
        </p:txBody>
      </p:sp>
      <p:sp>
        <p:nvSpPr>
          <p:cNvPr id="3" name="Content Placeholder 2"/>
          <p:cNvSpPr>
            <a:spLocks noGrp="1"/>
          </p:cNvSpPr>
          <p:nvPr>
            <p:ph sz="half" idx="1"/>
          </p:nvPr>
        </p:nvSpPr>
        <p:spPr/>
        <p:txBody>
          <a:bodyPr/>
          <a:lstStyle/>
          <a:p>
            <a:r>
              <a:rPr lang="en-US" dirty="0" smtClean="0"/>
              <a:t>Amendment to the U.S. Constitution to define marriage as the union of a man and a woman.</a:t>
            </a:r>
          </a:p>
          <a:p>
            <a:r>
              <a:rPr lang="en-US" dirty="0" smtClean="0"/>
              <a:t>Prohibit Department of Corrections from using state funds to continue hormonal therapy or sexual reassignment surgery.</a:t>
            </a:r>
          </a:p>
          <a:p>
            <a:r>
              <a:rPr lang="en-US" dirty="0"/>
              <a:t>Void decisions of the United States Supreme Court if the State &amp; its </a:t>
            </a:r>
            <a:r>
              <a:rPr lang="en-US" dirty="0" smtClean="0"/>
              <a:t>legislators </a:t>
            </a:r>
            <a:r>
              <a:rPr lang="en-US" dirty="0"/>
              <a:t>disagree with SCOTUS rulings</a:t>
            </a:r>
            <a:r>
              <a:rPr lang="en-US" dirty="0" smtClean="0"/>
              <a:t>.</a:t>
            </a:r>
            <a:endParaRPr lang="en-US" dirty="0"/>
          </a:p>
        </p:txBody>
      </p:sp>
      <p:sp>
        <p:nvSpPr>
          <p:cNvPr id="4" name="Content Placeholder 3"/>
          <p:cNvSpPr>
            <a:spLocks noGrp="1"/>
          </p:cNvSpPr>
          <p:nvPr>
            <p:ph sz="half" idx="2"/>
          </p:nvPr>
        </p:nvSpPr>
        <p:spPr/>
        <p:txBody>
          <a:bodyPr/>
          <a:lstStyle/>
          <a:p>
            <a:r>
              <a:rPr lang="en-US" dirty="0" smtClean="0"/>
              <a:t>Prohibit the use of state funds for issuing same-sex marriage licenses.</a:t>
            </a:r>
          </a:p>
          <a:p>
            <a:r>
              <a:rPr lang="en-US" dirty="0" smtClean="0"/>
              <a:t>Legislation related to the institution of marriage may also be considered by each body of the General Assembly prior to adjournment.</a:t>
            </a:r>
          </a:p>
        </p:txBody>
      </p:sp>
    </p:spTree>
    <p:extLst>
      <p:ext uri="{BB962C8B-B14F-4D97-AF65-F5344CB8AC3E}">
        <p14:creationId xmlns:p14="http://schemas.microsoft.com/office/powerpoint/2010/main" val="3529707656"/>
      </p:ext>
    </p:extLst>
  </p:cSld>
  <p:clrMapOvr>
    <a:masterClrMapping/>
  </p:clrMapOvr>
  <p:transition spd="slow" advClick="0" advTm="2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2000"/>
                            </p:stCondLst>
                            <p:childTnLst>
                              <p:par>
                                <p:cTn id="15" presetID="22" presetClass="entr" presetSubtype="8" fill="hold" nodeType="afterEffect">
                                  <p:stCondLst>
                                    <p:cond delay="3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5500"/>
                            </p:stCondLst>
                            <p:childTnLst>
                              <p:par>
                                <p:cTn id="19" presetID="22" presetClass="entr" presetSubtype="8" fill="hold" nodeType="afterEffect">
                                  <p:stCondLst>
                                    <p:cond delay="3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9000"/>
                            </p:stCondLst>
                            <p:childTnLst>
                              <p:par>
                                <p:cTn id="23" presetID="22" presetClass="entr" presetSubtype="8" fill="hold" nodeType="afterEffect">
                                  <p:stCondLst>
                                    <p:cond delay="300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wipe(left)">
                                      <p:cBhvr>
                                        <p:cTn id="25" dur="500"/>
                                        <p:tgtEl>
                                          <p:spTgt spid="4">
                                            <p:txEl>
                                              <p:pRg st="0" end="0"/>
                                            </p:txEl>
                                          </p:spTgt>
                                        </p:tgtEl>
                                      </p:cBhvr>
                                    </p:animEffect>
                                  </p:childTnLst>
                                </p:cTn>
                              </p:par>
                            </p:childTnLst>
                          </p:cTn>
                        </p:par>
                        <p:par>
                          <p:cTn id="26" fill="hold">
                            <p:stCondLst>
                              <p:cond delay="12500"/>
                            </p:stCondLst>
                            <p:childTnLst>
                              <p:par>
                                <p:cTn id="27" presetID="22" presetClass="entr" presetSubtype="8" fill="hold" nodeType="afterEffect">
                                  <p:stCondLst>
                                    <p:cond delay="300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ipe(left)">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support these inclusive measures in south Carolina:</a:t>
            </a:r>
            <a:endParaRPr lang="en-US" dirty="0"/>
          </a:p>
        </p:txBody>
      </p:sp>
      <p:sp>
        <p:nvSpPr>
          <p:cNvPr id="3" name="Content Placeholder 2"/>
          <p:cNvSpPr>
            <a:spLocks noGrp="1"/>
          </p:cNvSpPr>
          <p:nvPr>
            <p:ph sz="half" idx="1"/>
          </p:nvPr>
        </p:nvSpPr>
        <p:spPr/>
        <p:txBody>
          <a:bodyPr/>
          <a:lstStyle/>
          <a:p>
            <a:r>
              <a:rPr lang="en-US" dirty="0" smtClean="0"/>
              <a:t>“Uniform Antidiscrimination Act” definition would broaden to prohibit discrimination based on sexual orientation.</a:t>
            </a:r>
          </a:p>
          <a:p>
            <a:r>
              <a:rPr lang="en-US" dirty="0" smtClean="0"/>
              <a:t>“The Workplace Fairness Act” would protect LBGTQ workers in South Carolina from being discriminated against because of who you love.</a:t>
            </a:r>
            <a:endParaRPr lang="en-US" dirty="0"/>
          </a:p>
        </p:txBody>
      </p:sp>
      <p:pic>
        <p:nvPicPr>
          <p:cNvPr id="6" name="Content Placeholder 5"/>
          <p:cNvPicPr>
            <a:picLocks noGrp="1" noChangeAspect="1"/>
          </p:cNvPicPr>
          <p:nvPr>
            <p:ph sz="half" idx="2"/>
          </p:nvPr>
        </p:nvPicPr>
        <p:blipFill>
          <a:blip r:embed="rId3"/>
          <a:stretch>
            <a:fillRect/>
          </a:stretch>
        </p:blipFill>
        <p:spPr>
          <a:xfrm>
            <a:off x="6667905" y="2011363"/>
            <a:ext cx="3880627" cy="4206875"/>
          </a:xfrm>
          <a:prstGeom prst="rect">
            <a:avLst/>
          </a:prstGeom>
        </p:spPr>
      </p:pic>
    </p:spTree>
    <p:extLst>
      <p:ext uri="{BB962C8B-B14F-4D97-AF65-F5344CB8AC3E}">
        <p14:creationId xmlns:p14="http://schemas.microsoft.com/office/powerpoint/2010/main" val="2158476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9000">
        <p15:prstTrans prst="fallOver"/>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2000"/>
                            </p:stCondLst>
                            <p:childTnLst>
                              <p:par>
                                <p:cTn id="15" presetID="22" presetClass="entr" presetSubtype="8" fill="hold" nodeType="afterEffect">
                                  <p:stCondLst>
                                    <p:cond delay="3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0" y="364958"/>
            <a:ext cx="8229600" cy="1143000"/>
          </a:xfrm>
        </p:spPr>
        <p:txBody>
          <a:bodyPr/>
          <a:lstStyle/>
          <a:p>
            <a:r>
              <a:rPr lang="en-US" b="1" dirty="0"/>
              <a:t>LGBT</a:t>
            </a:r>
            <a:r>
              <a:rPr lang="en-US" dirty="0" smtClean="0"/>
              <a:t> Rights in Schools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5768" y="2529481"/>
            <a:ext cx="6001836" cy="3236382"/>
          </a:xfrm>
        </p:spPr>
      </p:pic>
      <p:grpSp>
        <p:nvGrpSpPr>
          <p:cNvPr id="9" name="Group 8"/>
          <p:cNvGrpSpPr/>
          <p:nvPr/>
        </p:nvGrpSpPr>
        <p:grpSpPr>
          <a:xfrm>
            <a:off x="209922" y="2944071"/>
            <a:ext cx="7821313" cy="2407201"/>
            <a:chOff x="3034589" y="2577985"/>
            <a:chExt cx="9224155" cy="2573532"/>
          </a:xfrm>
        </p:grpSpPr>
        <p:pic>
          <p:nvPicPr>
            <p:cNvPr id="3" name="Picture 2"/>
            <p:cNvPicPr>
              <a:picLocks noChangeAspect="1"/>
            </p:cNvPicPr>
            <p:nvPr/>
          </p:nvPicPr>
          <p:blipFill>
            <a:blip r:embed="rId4"/>
            <a:stretch>
              <a:fillRect/>
            </a:stretch>
          </p:blipFill>
          <p:spPr>
            <a:xfrm>
              <a:off x="3050524" y="2577985"/>
              <a:ext cx="9141476" cy="8929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3050524" y="4057914"/>
              <a:ext cx="9208220" cy="53428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3050524" y="3470897"/>
              <a:ext cx="9141475" cy="58464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3034589" y="4554167"/>
              <a:ext cx="9173343" cy="597350"/>
            </a:xfrm>
            <a:prstGeom prst="rect">
              <a:avLst/>
            </a:prstGeom>
            <a:ln>
              <a:noFill/>
            </a:ln>
            <a:effectLst>
              <a:outerShdw blurRad="292100" dist="139700" dir="2700000" algn="tl" rotWithShape="0">
                <a:srgbClr val="333333">
                  <a:alpha val="65000"/>
                </a:srgbClr>
              </a:outerShdw>
            </a:effectLst>
          </p:spPr>
        </p:pic>
      </p:grpSp>
      <p:sp>
        <p:nvSpPr>
          <p:cNvPr id="6" name="TextBox 5"/>
          <p:cNvSpPr txBox="1"/>
          <p:nvPr/>
        </p:nvSpPr>
        <p:spPr>
          <a:xfrm>
            <a:off x="6757437" y="1872815"/>
            <a:ext cx="5534679" cy="4832092"/>
          </a:xfrm>
          <a:prstGeom prst="rect">
            <a:avLst/>
          </a:prstGeom>
          <a:solidFill>
            <a:schemeClr val="bg1">
              <a:alpha val="56000"/>
            </a:schemeClr>
          </a:solidFill>
        </p:spPr>
        <p:txBody>
          <a:bodyPr wrap="square" rtlCol="0">
            <a:spAutoFit/>
          </a:bodyPr>
          <a:lstStyle/>
          <a:p>
            <a:r>
              <a:rPr lang="en-US" sz="2200" dirty="0" smtClean="0"/>
              <a:t>We opposed, and will continue to oppose, efforts of colleges and universities use of their religious affiliations as an excuse to discriminate against the LGBT community.  </a:t>
            </a:r>
          </a:p>
          <a:p>
            <a:endParaRPr lang="en-US" sz="2200" dirty="0"/>
          </a:p>
          <a:p>
            <a:r>
              <a:rPr lang="en-US" sz="2200" dirty="0" smtClean="0"/>
              <a:t>Schools around the nation, including at least four in South Carolina, have been granted a waiver of</a:t>
            </a:r>
            <a:r>
              <a:rPr lang="en-US" sz="2200" dirty="0"/>
              <a:t> “provisions of Title IX to the extent application of those provisions would not be consistent with the Convention’s religious tenets regarding marriage, sex outside of marriage, sexual orientation, gender identity, pregnancy, and abortion.”</a:t>
            </a:r>
          </a:p>
        </p:txBody>
      </p:sp>
    </p:spTree>
    <p:extLst>
      <p:ext uri="{BB962C8B-B14F-4D97-AF65-F5344CB8AC3E}">
        <p14:creationId xmlns:p14="http://schemas.microsoft.com/office/powerpoint/2010/main" val="2577187484"/>
      </p:ext>
    </p:extLst>
  </p:cSld>
  <p:clrMapOvr>
    <a:masterClrMapping/>
  </p:clrMapOvr>
  <mc:AlternateContent xmlns:mc="http://schemas.openxmlformats.org/markup-compatibility/2006" xmlns:p14="http://schemas.microsoft.com/office/powerpoint/2010/main">
    <mc:Choice Requires="p14">
      <p:transition spd="slow" p14:dur="800" advClick="0" advTm="17000">
        <p14:flythrough/>
      </p:transition>
    </mc:Choice>
    <mc:Fallback xmlns="">
      <p:transition spd="slow"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p:cTn id="7" dur="1000" fill="hold"/>
                                        <p:tgtEl>
                                          <p:spTgt spid="6">
                                            <p:bg/>
                                          </p:spTgt>
                                        </p:tgtEl>
                                        <p:attrNameLst>
                                          <p:attrName>ppt_w</p:attrName>
                                        </p:attrNameLst>
                                      </p:cBhvr>
                                      <p:tavLst>
                                        <p:tav tm="0">
                                          <p:val>
                                            <p:strVal val="#ppt_w+.3"/>
                                          </p:val>
                                        </p:tav>
                                        <p:tav tm="100000">
                                          <p:val>
                                            <p:strVal val="#ppt_w"/>
                                          </p:val>
                                        </p:tav>
                                      </p:tavLst>
                                    </p:anim>
                                    <p:anim calcmode="lin" valueType="num">
                                      <p:cBhvr>
                                        <p:cTn id="8" dur="1000" fill="hold"/>
                                        <p:tgtEl>
                                          <p:spTgt spid="6">
                                            <p:bg/>
                                          </p:spTgt>
                                        </p:tgtEl>
                                        <p:attrNameLst>
                                          <p:attrName>ppt_h</p:attrName>
                                        </p:attrNameLst>
                                      </p:cBhvr>
                                      <p:tavLst>
                                        <p:tav tm="0">
                                          <p:val>
                                            <p:strVal val="#ppt_h"/>
                                          </p:val>
                                        </p:tav>
                                        <p:tav tm="100000">
                                          <p:val>
                                            <p:strVal val="#ppt_h"/>
                                          </p:val>
                                        </p:tav>
                                      </p:tavLst>
                                    </p:anim>
                                    <p:animEffect transition="in" filter="fade">
                                      <p:cBhvr>
                                        <p:cTn id="9" dur="1000"/>
                                        <p:tgtEl>
                                          <p:spTgt spid="6">
                                            <p:bg/>
                                          </p:spTgt>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par>
                          <p:cTn id="18" fill="hold">
                            <p:stCondLst>
                              <p:cond delay="2000"/>
                            </p:stCondLst>
                            <p:childTnLst>
                              <p:par>
                                <p:cTn id="19" presetID="50" presetClass="entr" presetSubtype="0" decel="100000" fill="hold" grpId="0" nodeType="afterEffect">
                                  <p:stCondLst>
                                    <p:cond delay="300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par>
                          <p:cTn id="24" fill="hold">
                            <p:stCondLst>
                              <p:cond delay="6000"/>
                            </p:stCondLst>
                            <p:childTnLst>
                              <p:par>
                                <p:cTn id="25" presetID="10" presetClass="entr" presetSubtype="0" fill="hold" nodeType="afterEffect">
                                  <p:stCondLst>
                                    <p:cond delay="3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xit" presetSubtype="0" fill="hold" nodeType="withEffect">
                                  <p:stCondLst>
                                    <p:cond delay="300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309" y="0"/>
            <a:ext cx="10339299" cy="2135174"/>
          </a:xfrm>
        </p:spPr>
        <p:txBody>
          <a:bodyPr>
            <a:normAutofit/>
          </a:bodyPr>
          <a:lstStyle/>
          <a:p>
            <a:r>
              <a:rPr lang="en-US" dirty="0" smtClean="0"/>
              <a:t>We defend a woman’s liberty to make her own personal medical decisions</a:t>
            </a:r>
            <a:endParaRPr lang="en-US"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0145" y="2457450"/>
            <a:ext cx="8429625" cy="3371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8029736"/>
      </p:ext>
    </p:extLst>
  </p:cSld>
  <p:clrMapOvr>
    <a:masterClrMapping/>
  </p:clrMapOvr>
  <mc:AlternateContent xmlns:mc="http://schemas.openxmlformats.org/markup-compatibility/2006" xmlns:p14="http://schemas.microsoft.com/office/powerpoint/2010/main">
    <mc:Choice Requires="p14">
      <p:transition spd="slow" p14:dur="2000" advClick="0" advTm="5000">
        <p14:ferris dir="l"/>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999" t="13558" r="15428" b="5096"/>
          <a:stretch/>
        </p:blipFill>
        <p:spPr>
          <a:xfrm>
            <a:off x="-96253" y="-264695"/>
            <a:ext cx="12488779" cy="7170821"/>
          </a:xfrm>
          <a:prstGeom prst="rect">
            <a:avLst/>
          </a:prstGeom>
        </p:spPr>
      </p:pic>
      <p:sp>
        <p:nvSpPr>
          <p:cNvPr id="4" name="TextBox 3"/>
          <p:cNvSpPr txBox="1"/>
          <p:nvPr/>
        </p:nvSpPr>
        <p:spPr>
          <a:xfrm>
            <a:off x="695855" y="3326139"/>
            <a:ext cx="10904561" cy="3108543"/>
          </a:xfrm>
          <a:prstGeom prst="rect">
            <a:avLst/>
          </a:prstGeom>
          <a:solidFill>
            <a:schemeClr val="dk1">
              <a:alpha val="79000"/>
            </a:schemeClr>
          </a:solidFill>
          <a:effectLst>
            <a:outerShdw blurRad="127000" dist="139700" dir="8100000" algn="tr"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a:t>The ACLU of South Carolina is dedicated to preserving the civil liberties enshrined in the U.S. Constitution and Bill of Rights. Through communications, lobbying and litigation, the ACLU of South Carolina works to preserve and enhance the rights of all citizens of South Carolina. Foremost among these rights are freedom of speech and religion, the right to equal treatment under law, and the right to privacy.</a:t>
            </a:r>
            <a:endParaRPr lang="en-US" sz="2800" dirty="0">
              <a:solidFill>
                <a:schemeClr val="tx2"/>
              </a:solidFill>
            </a:endParaRPr>
          </a:p>
        </p:txBody>
      </p:sp>
    </p:spTree>
    <p:extLst>
      <p:ext uri="{BB962C8B-B14F-4D97-AF65-F5344CB8AC3E}">
        <p14:creationId xmlns:p14="http://schemas.microsoft.com/office/powerpoint/2010/main" val="3959842379"/>
      </p:ext>
    </p:extLst>
  </p:cSld>
  <p:clrMapOvr>
    <a:masterClrMapping/>
  </p:clrMapOvr>
  <mc:AlternateContent xmlns:mc="http://schemas.openxmlformats.org/markup-compatibility/2006" xmlns:p14="http://schemas.microsoft.com/office/powerpoint/2010/main">
    <mc:Choice Requires="p14">
      <p:transition spd="slow" p14:dur="3400" advClick="0" advTm="18000">
        <p14:reveal/>
      </p:transition>
    </mc:Choice>
    <mc:Fallback xmlns="">
      <p:transition spd="slow"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7000" decel="19000" fill="hold" nodeType="withEffect">
                                  <p:stCondLst>
                                    <p:cond delay="0"/>
                                  </p:stCondLst>
                                  <p:childTnLst>
                                    <p:animScale>
                                      <p:cBhvr>
                                        <p:cTn id="6" dur="15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Reproductive Freedom</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65765" y="2011363"/>
            <a:ext cx="6658882" cy="4206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3326725"/>
      </p:ext>
    </p:extLst>
  </p:cSld>
  <p:clrMapOvr>
    <a:masterClrMapping/>
  </p:clrMapOvr>
  <p:transition spd="slow" advClick="0" advTm="5000">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0" r="210" b="31741"/>
          <a:stretch/>
        </p:blipFill>
        <p:spPr>
          <a:xfrm>
            <a:off x="1457826" y="208547"/>
            <a:ext cx="9353669" cy="6384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2094622"/>
      </p:ext>
    </p:extLst>
  </p:cSld>
  <p:clrMapOvr>
    <a:masterClrMapping/>
  </p:clrMapOvr>
  <p:transition spd="slow" advClick="0" advTm="10000">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action</a:t>
            </a:r>
            <a:endParaRPr lang="en-US" dirty="0"/>
          </a:p>
        </p:txBody>
      </p:sp>
      <p:sp>
        <p:nvSpPr>
          <p:cNvPr id="3" name="Content Placeholder 2"/>
          <p:cNvSpPr>
            <a:spLocks noGrp="1"/>
          </p:cNvSpPr>
          <p:nvPr>
            <p:ph sz="half" idx="1"/>
          </p:nvPr>
        </p:nvSpPr>
        <p:spPr/>
        <p:txBody>
          <a:bodyPr/>
          <a:lstStyle/>
          <a:p>
            <a:pPr marL="0" indent="0">
              <a:buNone/>
            </a:pPr>
            <a:r>
              <a:rPr lang="en-US" dirty="0" smtClean="0"/>
              <a:t>We testified against H. 3114, S. 25, S. 28, S. 96 &amp; S. 130  which would ban abortions at 20 weeks.  We were and remain leaders in the fight against this and similar bills:</a:t>
            </a:r>
          </a:p>
          <a:p>
            <a:r>
              <a:rPr lang="en-US" dirty="0" smtClean="0"/>
              <a:t>S. 34 &amp; S. 122 – bans abortion-inducing drugs &amp; complicates procedures for acquiring drugs under special circumstances.</a:t>
            </a:r>
          </a:p>
          <a:p>
            <a:r>
              <a:rPr lang="en-US" dirty="0" smtClean="0"/>
              <a:t>S. 96 &amp; S. 92 – mandates ultrasound &amp; bans abortions if fetal heartbeat is detected. </a:t>
            </a:r>
            <a:endParaRPr lang="en-US" dirty="0"/>
          </a:p>
        </p:txBody>
      </p:sp>
      <p:sp>
        <p:nvSpPr>
          <p:cNvPr id="4" name="Content Placeholder 3"/>
          <p:cNvSpPr>
            <a:spLocks noGrp="1"/>
          </p:cNvSpPr>
          <p:nvPr>
            <p:ph sz="half" idx="2"/>
          </p:nvPr>
        </p:nvSpPr>
        <p:spPr/>
        <p:txBody>
          <a:bodyPr/>
          <a:lstStyle/>
          <a:p>
            <a:r>
              <a:rPr lang="en-US" dirty="0" smtClean="0"/>
              <a:t>S. 122 – prohibits employers from being able to contribute to abortion services in state insurance plans.</a:t>
            </a:r>
          </a:p>
          <a:p>
            <a:r>
              <a:rPr lang="en-US" dirty="0" smtClean="0"/>
              <a:t>S. 129, S. </a:t>
            </a:r>
            <a:r>
              <a:rPr lang="en-US" dirty="0"/>
              <a:t>719 &amp; H. </a:t>
            </a:r>
            <a:r>
              <a:rPr lang="en-US" dirty="0" smtClean="0"/>
              <a:t>4093</a:t>
            </a:r>
            <a:r>
              <a:rPr lang="en-US" dirty="0"/>
              <a:t> </a:t>
            </a:r>
            <a:r>
              <a:rPr lang="en-US" dirty="0" smtClean="0"/>
              <a:t>– establish personhood at fertilization.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outerShdw blurRad="355600" dist="381000" dir="2700000" algn="tl" rotWithShape="0">
              <a:srgbClr val="333333">
                <a:alpha val="65000"/>
              </a:srgbClr>
            </a:outerShdw>
          </a:effectLst>
        </p:spPr>
      </p:pic>
    </p:spTree>
    <p:extLst>
      <p:ext uri="{BB962C8B-B14F-4D97-AF65-F5344CB8AC3E}">
        <p14:creationId xmlns:p14="http://schemas.microsoft.com/office/powerpoint/2010/main" val="4109116468"/>
      </p:ext>
    </p:extLst>
  </p:cSld>
  <p:clrMapOvr>
    <a:masterClrMapping/>
  </p:clrMapOvr>
  <p:transition spd="slow" advClick="0" advTm="2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5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6000"/>
                            </p:stCondLst>
                            <p:childTnLst>
                              <p:par>
                                <p:cTn id="13" presetID="22" presetClass="entr" presetSubtype="8" fill="hold" grpId="0" nodeType="afterEffect">
                                  <p:stCondLst>
                                    <p:cond delay="4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0500"/>
                            </p:stCondLst>
                            <p:childTnLst>
                              <p:par>
                                <p:cTn id="17" presetID="22" presetClass="entr" presetSubtype="8" fill="hold" grpId="0" nodeType="afterEffect">
                                  <p:stCondLst>
                                    <p:cond delay="300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par>
                          <p:cTn id="20" fill="hold">
                            <p:stCondLst>
                              <p:cond delay="14000"/>
                            </p:stCondLst>
                            <p:childTnLst>
                              <p:par>
                                <p:cTn id="21" presetID="22" presetClass="entr" presetSubtype="8" fill="hold" grpId="0" nodeType="afterEffect">
                                  <p:stCondLst>
                                    <p:cond delay="400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par>
                          <p:cTn id="24" fill="hold">
                            <p:stCondLst>
                              <p:cond delay="18500"/>
                            </p:stCondLst>
                            <p:childTnLst>
                              <p:par>
                                <p:cTn id="25" presetID="55" presetClass="entr" presetSubtype="0" fill="hold" nodeType="afterEffect">
                                  <p:stCondLst>
                                    <p:cond delay="300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strVal val="#ppt_w*0.70"/>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Effect transition="in" filter="fade">
                                      <p:cBhvr>
                                        <p:cTn id="29" dur="1000"/>
                                        <p:tgtEl>
                                          <p:spTgt spid="5"/>
                                        </p:tgtEl>
                                      </p:cBhvr>
                                    </p:animEffect>
                                  </p:childTnLst>
                                </p:cTn>
                              </p:par>
                              <p:par>
                                <p:cTn id="30" presetID="24" presetClass="emph" presetSubtype="0" fill="hold" grpId="1" nodeType="withEffect">
                                  <p:stCondLst>
                                    <p:cond delay="3000"/>
                                  </p:stCondLst>
                                  <p:childTnLst>
                                    <p:animClr clrSpc="hsl" dir="cw">
                                      <p:cBhvr override="childStyle">
                                        <p:cTn id="31" dur="500" fill="hold"/>
                                        <p:tgtEl>
                                          <p:spTgt spid="3">
                                            <p:txEl>
                                              <p:pRg st="0" end="0"/>
                                            </p:txEl>
                                          </p:spTgt>
                                        </p:tgtEl>
                                        <p:attrNameLst>
                                          <p:attrName>style.color</p:attrName>
                                        </p:attrNameLst>
                                      </p:cBhvr>
                                      <p:by>
                                        <p:hsl h="0" s="-12549" l="-25098"/>
                                      </p:by>
                                    </p:animClr>
                                    <p:animClr clrSpc="hsl" dir="cw">
                                      <p:cBhvr>
                                        <p:cTn id="32" dur="500" fill="hold"/>
                                        <p:tgtEl>
                                          <p:spTgt spid="3">
                                            <p:txEl>
                                              <p:pRg st="0" end="0"/>
                                            </p:txEl>
                                          </p:spTgt>
                                        </p:tgtEl>
                                        <p:attrNameLst>
                                          <p:attrName>fillcolor</p:attrName>
                                        </p:attrNameLst>
                                      </p:cBhvr>
                                      <p:by>
                                        <p:hsl h="0" s="-12549" l="-25098"/>
                                      </p:by>
                                    </p:animClr>
                                    <p:animClr clrSpc="hsl" dir="cw">
                                      <p:cBhvr>
                                        <p:cTn id="33" dur="500" fill="hold"/>
                                        <p:tgtEl>
                                          <p:spTgt spid="3">
                                            <p:txEl>
                                              <p:pRg st="0" end="0"/>
                                            </p:txEl>
                                          </p:spTgt>
                                        </p:tgtEl>
                                        <p:attrNameLst>
                                          <p:attrName>stroke.color</p:attrName>
                                        </p:attrNameLst>
                                      </p:cBhvr>
                                      <p:by>
                                        <p:hsl h="0" s="-12549" l="-25098"/>
                                      </p:by>
                                    </p:animClr>
                                    <p:set>
                                      <p:cBhvr>
                                        <p:cTn id="34" dur="500" fill="hold"/>
                                        <p:tgtEl>
                                          <p:spTgt spid="3">
                                            <p:txEl>
                                              <p:pRg st="0" end="0"/>
                                            </p:txEl>
                                          </p:spTgt>
                                        </p:tgtEl>
                                        <p:attrNameLst>
                                          <p:attrName>fill.type</p:attrName>
                                        </p:attrNameLst>
                                      </p:cBhvr>
                                      <p:to>
                                        <p:strVal val="solid"/>
                                      </p:to>
                                    </p:set>
                                  </p:childTnLst>
                                </p:cTn>
                              </p:par>
                              <p:par>
                                <p:cTn id="35" presetID="24" presetClass="emph" presetSubtype="0" fill="hold" grpId="1" nodeType="withEffect">
                                  <p:stCondLst>
                                    <p:cond delay="3000"/>
                                  </p:stCondLst>
                                  <p:childTnLst>
                                    <p:animClr clrSpc="hsl" dir="cw">
                                      <p:cBhvr override="childStyle">
                                        <p:cTn id="36" dur="500" fill="hold"/>
                                        <p:tgtEl>
                                          <p:spTgt spid="3">
                                            <p:txEl>
                                              <p:pRg st="1" end="1"/>
                                            </p:txEl>
                                          </p:spTgt>
                                        </p:tgtEl>
                                        <p:attrNameLst>
                                          <p:attrName>style.color</p:attrName>
                                        </p:attrNameLst>
                                      </p:cBhvr>
                                      <p:by>
                                        <p:hsl h="0" s="-12549" l="-25098"/>
                                      </p:by>
                                    </p:animClr>
                                    <p:animClr clrSpc="hsl" dir="cw">
                                      <p:cBhvr>
                                        <p:cTn id="37" dur="500" fill="hold"/>
                                        <p:tgtEl>
                                          <p:spTgt spid="3">
                                            <p:txEl>
                                              <p:pRg st="1" end="1"/>
                                            </p:txEl>
                                          </p:spTgt>
                                        </p:tgtEl>
                                        <p:attrNameLst>
                                          <p:attrName>fillcolor</p:attrName>
                                        </p:attrNameLst>
                                      </p:cBhvr>
                                      <p:by>
                                        <p:hsl h="0" s="-12549" l="-25098"/>
                                      </p:by>
                                    </p:animClr>
                                    <p:animClr clrSpc="hsl" dir="cw">
                                      <p:cBhvr>
                                        <p:cTn id="38" dur="500" fill="hold"/>
                                        <p:tgtEl>
                                          <p:spTgt spid="3">
                                            <p:txEl>
                                              <p:pRg st="1" end="1"/>
                                            </p:txEl>
                                          </p:spTgt>
                                        </p:tgtEl>
                                        <p:attrNameLst>
                                          <p:attrName>stroke.color</p:attrName>
                                        </p:attrNameLst>
                                      </p:cBhvr>
                                      <p:by>
                                        <p:hsl h="0" s="-12549" l="-25098"/>
                                      </p:by>
                                    </p:animClr>
                                    <p:set>
                                      <p:cBhvr>
                                        <p:cTn id="39" dur="500" fill="hold"/>
                                        <p:tgtEl>
                                          <p:spTgt spid="3">
                                            <p:txEl>
                                              <p:pRg st="1" end="1"/>
                                            </p:txEl>
                                          </p:spTgt>
                                        </p:tgtEl>
                                        <p:attrNameLst>
                                          <p:attrName>fill.type</p:attrName>
                                        </p:attrNameLst>
                                      </p:cBhvr>
                                      <p:to>
                                        <p:strVal val="solid"/>
                                      </p:to>
                                    </p:set>
                                  </p:childTnLst>
                                </p:cTn>
                              </p:par>
                              <p:par>
                                <p:cTn id="40" presetID="24" presetClass="emph" presetSubtype="0" fill="hold" grpId="1" nodeType="withEffect">
                                  <p:stCondLst>
                                    <p:cond delay="3000"/>
                                  </p:stCondLst>
                                  <p:childTnLst>
                                    <p:animClr clrSpc="hsl" dir="cw">
                                      <p:cBhvr override="childStyle">
                                        <p:cTn id="41" dur="500" fill="hold"/>
                                        <p:tgtEl>
                                          <p:spTgt spid="3">
                                            <p:txEl>
                                              <p:pRg st="2" end="2"/>
                                            </p:txEl>
                                          </p:spTgt>
                                        </p:tgtEl>
                                        <p:attrNameLst>
                                          <p:attrName>style.color</p:attrName>
                                        </p:attrNameLst>
                                      </p:cBhvr>
                                      <p:by>
                                        <p:hsl h="0" s="-12549" l="-25098"/>
                                      </p:by>
                                    </p:animClr>
                                    <p:animClr clrSpc="hsl" dir="cw">
                                      <p:cBhvr>
                                        <p:cTn id="42" dur="500" fill="hold"/>
                                        <p:tgtEl>
                                          <p:spTgt spid="3">
                                            <p:txEl>
                                              <p:pRg st="2" end="2"/>
                                            </p:txEl>
                                          </p:spTgt>
                                        </p:tgtEl>
                                        <p:attrNameLst>
                                          <p:attrName>fillcolor</p:attrName>
                                        </p:attrNameLst>
                                      </p:cBhvr>
                                      <p:by>
                                        <p:hsl h="0" s="-12549" l="-25098"/>
                                      </p:by>
                                    </p:animClr>
                                    <p:animClr clrSpc="hsl" dir="cw">
                                      <p:cBhvr>
                                        <p:cTn id="43" dur="500" fill="hold"/>
                                        <p:tgtEl>
                                          <p:spTgt spid="3">
                                            <p:txEl>
                                              <p:pRg st="2" end="2"/>
                                            </p:txEl>
                                          </p:spTgt>
                                        </p:tgtEl>
                                        <p:attrNameLst>
                                          <p:attrName>stroke.color</p:attrName>
                                        </p:attrNameLst>
                                      </p:cBhvr>
                                      <p:by>
                                        <p:hsl h="0" s="-12549" l="-25098"/>
                                      </p:by>
                                    </p:animClr>
                                    <p:set>
                                      <p:cBhvr>
                                        <p:cTn id="44" dur="500" fill="hold"/>
                                        <p:tgtEl>
                                          <p:spTgt spid="3">
                                            <p:txEl>
                                              <p:pRg st="2" end="2"/>
                                            </p:txEl>
                                          </p:spTgt>
                                        </p:tgtEl>
                                        <p:attrNameLst>
                                          <p:attrName>fill.type</p:attrName>
                                        </p:attrNameLst>
                                      </p:cBhvr>
                                      <p:to>
                                        <p:strVal val="solid"/>
                                      </p:to>
                                    </p:set>
                                  </p:childTnLst>
                                </p:cTn>
                              </p:par>
                              <p:par>
                                <p:cTn id="45" presetID="24" presetClass="emph" presetSubtype="0" fill="hold" grpId="1" nodeType="withEffect">
                                  <p:stCondLst>
                                    <p:cond delay="3000"/>
                                  </p:stCondLst>
                                  <p:childTnLst>
                                    <p:animClr clrSpc="hsl" dir="cw">
                                      <p:cBhvr override="childStyle">
                                        <p:cTn id="46" dur="500" fill="hold"/>
                                        <p:tgtEl>
                                          <p:spTgt spid="4">
                                            <p:txEl>
                                              <p:pRg st="0" end="0"/>
                                            </p:txEl>
                                          </p:spTgt>
                                        </p:tgtEl>
                                        <p:attrNameLst>
                                          <p:attrName>style.color</p:attrName>
                                        </p:attrNameLst>
                                      </p:cBhvr>
                                      <p:by>
                                        <p:hsl h="0" s="-12549" l="-25098"/>
                                      </p:by>
                                    </p:animClr>
                                    <p:animClr clrSpc="hsl" dir="cw">
                                      <p:cBhvr>
                                        <p:cTn id="47" dur="500" fill="hold"/>
                                        <p:tgtEl>
                                          <p:spTgt spid="4">
                                            <p:txEl>
                                              <p:pRg st="0" end="0"/>
                                            </p:txEl>
                                          </p:spTgt>
                                        </p:tgtEl>
                                        <p:attrNameLst>
                                          <p:attrName>fillcolor</p:attrName>
                                        </p:attrNameLst>
                                      </p:cBhvr>
                                      <p:by>
                                        <p:hsl h="0" s="-12549" l="-25098"/>
                                      </p:by>
                                    </p:animClr>
                                    <p:animClr clrSpc="hsl" dir="cw">
                                      <p:cBhvr>
                                        <p:cTn id="48" dur="500" fill="hold"/>
                                        <p:tgtEl>
                                          <p:spTgt spid="4">
                                            <p:txEl>
                                              <p:pRg st="0" end="0"/>
                                            </p:txEl>
                                          </p:spTgt>
                                        </p:tgtEl>
                                        <p:attrNameLst>
                                          <p:attrName>stroke.color</p:attrName>
                                        </p:attrNameLst>
                                      </p:cBhvr>
                                      <p:by>
                                        <p:hsl h="0" s="-12549" l="-25098"/>
                                      </p:by>
                                    </p:animClr>
                                    <p:set>
                                      <p:cBhvr>
                                        <p:cTn id="49" dur="500" fill="hold"/>
                                        <p:tgtEl>
                                          <p:spTgt spid="4">
                                            <p:txEl>
                                              <p:pRg st="0" end="0"/>
                                            </p:txEl>
                                          </p:spTgt>
                                        </p:tgtEl>
                                        <p:attrNameLst>
                                          <p:attrName>fill.type</p:attrName>
                                        </p:attrNameLst>
                                      </p:cBhvr>
                                      <p:to>
                                        <p:strVal val="solid"/>
                                      </p:to>
                                    </p:set>
                                  </p:childTnLst>
                                </p:cTn>
                              </p:par>
                              <p:par>
                                <p:cTn id="50" presetID="24" presetClass="emph" presetSubtype="0" fill="hold" grpId="1" nodeType="withEffect">
                                  <p:stCondLst>
                                    <p:cond delay="3000"/>
                                  </p:stCondLst>
                                  <p:childTnLst>
                                    <p:animClr clrSpc="hsl" dir="cw">
                                      <p:cBhvr override="childStyle">
                                        <p:cTn id="51" dur="500" fill="hold"/>
                                        <p:tgtEl>
                                          <p:spTgt spid="4">
                                            <p:txEl>
                                              <p:pRg st="1" end="1"/>
                                            </p:txEl>
                                          </p:spTgt>
                                        </p:tgtEl>
                                        <p:attrNameLst>
                                          <p:attrName>style.color</p:attrName>
                                        </p:attrNameLst>
                                      </p:cBhvr>
                                      <p:by>
                                        <p:hsl h="0" s="-12549" l="-25098"/>
                                      </p:by>
                                    </p:animClr>
                                    <p:animClr clrSpc="hsl" dir="cw">
                                      <p:cBhvr>
                                        <p:cTn id="52" dur="500" fill="hold"/>
                                        <p:tgtEl>
                                          <p:spTgt spid="4">
                                            <p:txEl>
                                              <p:pRg st="1" end="1"/>
                                            </p:txEl>
                                          </p:spTgt>
                                        </p:tgtEl>
                                        <p:attrNameLst>
                                          <p:attrName>fillcolor</p:attrName>
                                        </p:attrNameLst>
                                      </p:cBhvr>
                                      <p:by>
                                        <p:hsl h="0" s="-12549" l="-25098"/>
                                      </p:by>
                                    </p:animClr>
                                    <p:animClr clrSpc="hsl" dir="cw">
                                      <p:cBhvr>
                                        <p:cTn id="53" dur="500" fill="hold"/>
                                        <p:tgtEl>
                                          <p:spTgt spid="4">
                                            <p:txEl>
                                              <p:pRg st="1" end="1"/>
                                            </p:txEl>
                                          </p:spTgt>
                                        </p:tgtEl>
                                        <p:attrNameLst>
                                          <p:attrName>stroke.color</p:attrName>
                                        </p:attrNameLst>
                                      </p:cBhvr>
                                      <p:by>
                                        <p:hsl h="0" s="-12549" l="-25098"/>
                                      </p:by>
                                    </p:animClr>
                                    <p:set>
                                      <p:cBhvr>
                                        <p:cTn id="54" dur="500" fill="hold"/>
                                        <p:tgtEl>
                                          <p:spTgt spid="4">
                                            <p:txEl>
                                              <p:pRg st="1" end="1"/>
                                            </p:txEl>
                                          </p:spTgt>
                                        </p:tgtEl>
                                        <p:attrNameLst>
                                          <p:attrName>fill.type</p:attrName>
                                        </p:attrNameLst>
                                      </p:cBhvr>
                                      <p:to>
                                        <p:strVal val="solid"/>
                                      </p:to>
                                    </p:set>
                                  </p:childTnLst>
                                </p:cTn>
                              </p:par>
                              <p:par>
                                <p:cTn id="55" presetID="24" presetClass="emph" presetSubtype="0" fill="hold" grpId="0" nodeType="withEffect">
                                  <p:stCondLst>
                                    <p:cond delay="3000"/>
                                  </p:stCondLst>
                                  <p:childTnLst>
                                    <p:animClr clrSpc="hsl" dir="cw">
                                      <p:cBhvr override="childStyle">
                                        <p:cTn id="56" dur="500" fill="hold"/>
                                        <p:tgtEl>
                                          <p:spTgt spid="2"/>
                                        </p:tgtEl>
                                        <p:attrNameLst>
                                          <p:attrName>style.color</p:attrName>
                                        </p:attrNameLst>
                                      </p:cBhvr>
                                      <p:by>
                                        <p:hsl h="0" s="-12549" l="-25098"/>
                                      </p:by>
                                    </p:animClr>
                                    <p:animClr clrSpc="hsl" dir="cw">
                                      <p:cBhvr>
                                        <p:cTn id="57" dur="500" fill="hold"/>
                                        <p:tgtEl>
                                          <p:spTgt spid="2"/>
                                        </p:tgtEl>
                                        <p:attrNameLst>
                                          <p:attrName>fillcolor</p:attrName>
                                        </p:attrNameLst>
                                      </p:cBhvr>
                                      <p:by>
                                        <p:hsl h="0" s="-12549" l="-25098"/>
                                      </p:by>
                                    </p:animClr>
                                    <p:animClr clrSpc="hsl" dir="cw">
                                      <p:cBhvr>
                                        <p:cTn id="58" dur="500" fill="hold"/>
                                        <p:tgtEl>
                                          <p:spTgt spid="2"/>
                                        </p:tgtEl>
                                        <p:attrNameLst>
                                          <p:attrName>stroke.color</p:attrName>
                                        </p:attrNameLst>
                                      </p:cBhvr>
                                      <p:by>
                                        <p:hsl h="0" s="-12549" l="-25098"/>
                                      </p:by>
                                    </p:animClr>
                                    <p:set>
                                      <p:cBhvr>
                                        <p:cTn id="5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3" grpId="1" build="p"/>
      <p:bldP spid="4" grpId="0" uiExpand="1" build="p"/>
      <p:bldP spid="4" grpI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Defunding clinics</a:t>
            </a:r>
            <a:endParaRPr lang="en-US" dirty="0"/>
          </a:p>
        </p:txBody>
      </p:sp>
      <p:sp>
        <p:nvSpPr>
          <p:cNvPr id="4" name="Content Placeholder 3"/>
          <p:cNvSpPr>
            <a:spLocks noGrp="1"/>
          </p:cNvSpPr>
          <p:nvPr>
            <p:ph sz="half" idx="2"/>
          </p:nvPr>
        </p:nvSpPr>
        <p:spPr>
          <a:xfrm>
            <a:off x="6645275" y="2444156"/>
            <a:ext cx="4754880" cy="4206240"/>
          </a:xfrm>
        </p:spPr>
        <p:txBody>
          <a:bodyPr/>
          <a:lstStyle/>
          <a:p>
            <a:pPr marL="0" indent="0">
              <a:buNone/>
            </a:pPr>
            <a:r>
              <a:rPr lang="en-US" dirty="0" smtClean="0"/>
              <a:t>The S.C. state legislature continued the nationwide attacks on Planned Parenthood by requesting investigations into the operations of the organization, in the hopes of uncovering unethical or illegal practices by the group.  </a:t>
            </a:r>
          </a:p>
          <a:p>
            <a:pPr marL="0" indent="0">
              <a:buNone/>
            </a:pPr>
            <a:r>
              <a:rPr lang="en-US" dirty="0" smtClean="0"/>
              <a:t>We wrote a letter to the Legislative Audit Council denouncing the inquests as politically-motivated and wholly unnecessary.</a:t>
            </a:r>
            <a:endParaRPr lang="en-US" dirty="0"/>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74629" y="1038556"/>
            <a:ext cx="4640659" cy="6187546"/>
          </a:xfrm>
          <a:prstGeom prst="rect">
            <a:avLst/>
          </a:prstGeom>
          <a:ln>
            <a:noFill/>
          </a:ln>
          <a:effectLst>
            <a:outerShdw blurRad="330200" dist="482600" dir="2700000" algn="tl" rotWithShape="0">
              <a:srgbClr val="333333">
                <a:alpha val="65000"/>
              </a:srgbClr>
            </a:outerShdw>
          </a:effectLst>
        </p:spPr>
      </p:pic>
    </p:spTree>
    <p:extLst>
      <p:ext uri="{BB962C8B-B14F-4D97-AF65-F5344CB8AC3E}">
        <p14:creationId xmlns:p14="http://schemas.microsoft.com/office/powerpoint/2010/main" val="3064579205"/>
      </p:ext>
    </p:extLst>
  </p:cSld>
  <p:clrMapOvr>
    <a:masterClrMapping/>
  </p:clrMapOvr>
  <mc:AlternateContent xmlns:mc="http://schemas.openxmlformats.org/markup-compatibility/2006" xmlns:p14="http://schemas.microsoft.com/office/powerpoint/2010/main">
    <mc:Choice Requires="p14">
      <p:transition spd="slow" p14:dur="4000" advClick="0" advTm="12000">
        <p14:vortex dir="r"/>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14000" decel="19000" fill="hold" nodeType="afterEffect">
                                  <p:stCondLst>
                                    <p:cond delay="0"/>
                                  </p:stCondLst>
                                  <p:childTnLst>
                                    <p:animScale>
                                      <p:cBhvr>
                                        <p:cTn id="6" dur="2000" fill="hold"/>
                                        <p:tgtEl>
                                          <p:spTgt spid="10"/>
                                        </p:tgtEl>
                                      </p:cBhvr>
                                      <p:by x="80000" y="80000"/>
                                    </p:animScale>
                                  </p:childTnLst>
                                </p:cTn>
                              </p:par>
                              <p:par>
                                <p:cTn id="7" presetID="35" presetClass="path" presetSubtype="0" accel="50000" decel="50000" fill="hold" nodeType="withEffect">
                                  <p:stCondLst>
                                    <p:cond delay="0"/>
                                  </p:stCondLst>
                                  <p:childTnLst>
                                    <p:animMotion origin="layout" path="M 2.08333E-7 3.7037E-6 L -0.25 3.7037E-6 " pathEditMode="relative" rAng="0" ptsTypes="AA">
                                      <p:cBhvr>
                                        <p:cTn id="8" dur="2000" fill="hold"/>
                                        <p:tgtEl>
                                          <p:spTgt spid="10"/>
                                        </p:tgtEl>
                                        <p:attrNameLst>
                                          <p:attrName>ppt_x</p:attrName>
                                          <p:attrName>ppt_y</p:attrName>
                                        </p:attrNameLst>
                                      </p:cBhvr>
                                      <p:rCtr x="-12500" y="0"/>
                                    </p:animMotion>
                                  </p:childTnLst>
                                </p:cTn>
                              </p:par>
                            </p:childTnLst>
                          </p:cTn>
                        </p:par>
                        <p:par>
                          <p:cTn id="9" fill="hold">
                            <p:stCondLst>
                              <p:cond delay="2000"/>
                            </p:stCondLst>
                            <p:childTnLst>
                              <p:par>
                                <p:cTn id="10" presetID="22" presetClass="entr" presetSubtype="8" fill="hold" grpId="1"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par>
                                <p:cTn id="13" presetID="3" presetClass="emph" presetSubtype="2" accel="7000" decel="9000" fill="hold" grpId="0" nodeType="withEffect">
                                  <p:stCondLst>
                                    <p:cond delay="0"/>
                                  </p:stCondLst>
                                  <p:childTnLst>
                                    <p:animClr clrSpc="rgb" dir="cw">
                                      <p:cBhvr override="childStyle">
                                        <p:cTn id="14" dur="2000" fill="hold"/>
                                        <p:tgtEl>
                                          <p:spTgt spid="4">
                                            <p:txEl>
                                              <p:pRg st="0" end="0"/>
                                            </p:txEl>
                                          </p:spTgt>
                                        </p:tgtEl>
                                        <p:attrNameLst>
                                          <p:attrName>style.color</p:attrName>
                                        </p:attrNameLst>
                                      </p:cBhvr>
                                      <p:to>
                                        <a:srgbClr val="FFD085"/>
                                      </p:to>
                                    </p:animClr>
                                  </p:childTnLst>
                                </p:cTn>
                              </p:par>
                              <p:par>
                                <p:cTn id="15" presetID="22" presetClass="entr" presetSubtype="8" fill="hold" grpId="1" nodeType="withEffect">
                                  <p:stCondLst>
                                    <p:cond delay="4000"/>
                                  </p:stCondLst>
                                  <p:iterate type="lt">
                                    <p:tmPct val="0"/>
                                  </p:iterate>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par>
                                <p:cTn id="18" presetID="18" presetClass="emph" presetSubtype="0" fill="hold" nodeType="withEffect">
                                  <p:stCondLst>
                                    <p:cond delay="4000"/>
                                  </p:stCondLst>
                                  <p:iterate type="lt">
                                    <p:tmPct val="4000"/>
                                  </p:iterate>
                                  <p:childTnLst>
                                    <p:set>
                                      <p:cBhvr override="childStyle">
                                        <p:cTn id="19" dur="500" fill="hold"/>
                                        <p:tgtEl>
                                          <p:spTgt spid="4">
                                            <p:txEl>
                                              <p:pRg st="1" end="1"/>
                                            </p:txEl>
                                          </p:spTgt>
                                        </p:tgtEl>
                                        <p:attrNameLst>
                                          <p:attrName>style.textDecorationUnderline</p:attrName>
                                        </p:attrNameLst>
                                      </p:cBhvr>
                                      <p:to>
                                        <p:strVal val="true"/>
                                      </p:to>
                                    </p:set>
                                  </p:childTnLst>
                                </p:cTn>
                              </p:par>
                              <p:par>
                                <p:cTn id="20" presetID="3" presetClass="emph" presetSubtype="2" accel="12000" decel="12000" fill="hold" grpId="0" nodeType="withEffect">
                                  <p:stCondLst>
                                    <p:cond delay="4000"/>
                                  </p:stCondLst>
                                  <p:iterate type="lt">
                                    <p:tmPct val="0"/>
                                  </p:iterate>
                                  <p:childTnLst>
                                    <p:animClr clrSpc="rgb" dir="cw">
                                      <p:cBhvr override="childStyle">
                                        <p:cTn id="21" dur="2000" fill="hold"/>
                                        <p:tgtEl>
                                          <p:spTgt spid="4">
                                            <p:txEl>
                                              <p:pRg st="1" end="1"/>
                                            </p:txEl>
                                          </p:spTgt>
                                        </p:tgtEl>
                                        <p:attrNameLst>
                                          <p:attrName>style.color</p:attrName>
                                        </p:attrNameLst>
                                      </p:cBhvr>
                                      <p:to>
                                        <a:srgbClr val="FFD08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mass incarceration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2706" y="2011363"/>
            <a:ext cx="9525000" cy="4206875"/>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709030" y="2011363"/>
            <a:ext cx="5105173" cy="769441"/>
          </a:xfrm>
          <a:prstGeom prst="rect">
            <a:avLst/>
          </a:prstGeom>
          <a:noFill/>
        </p:spPr>
        <p:txBody>
          <a:bodyPr wrap="square" rtlCol="0">
            <a:spAutoFit/>
          </a:bodyPr>
          <a:lstStyle/>
          <a:p>
            <a:r>
              <a:rPr lang="en-US" sz="2200" dirty="0" smtClean="0"/>
              <a:t>Oppose new mandatory minimums and 3-strikes laws.</a:t>
            </a:r>
            <a:endParaRPr lang="en-US" sz="2200" dirty="0"/>
          </a:p>
        </p:txBody>
      </p:sp>
      <p:sp>
        <p:nvSpPr>
          <p:cNvPr id="5" name="TextBox 4"/>
          <p:cNvSpPr txBox="1"/>
          <p:nvPr/>
        </p:nvSpPr>
        <p:spPr>
          <a:xfrm>
            <a:off x="709030" y="3424328"/>
            <a:ext cx="5105173" cy="1107996"/>
          </a:xfrm>
          <a:prstGeom prst="rect">
            <a:avLst/>
          </a:prstGeom>
          <a:noFill/>
        </p:spPr>
        <p:txBody>
          <a:bodyPr wrap="square" rtlCol="0">
            <a:spAutoFit/>
          </a:bodyPr>
          <a:lstStyle/>
          <a:p>
            <a:r>
              <a:rPr lang="en-US" sz="2200" dirty="0" smtClean="0"/>
              <a:t>Support diversion of non-violent offenders into alternatives to incarceration.</a:t>
            </a:r>
            <a:endParaRPr lang="en-US" sz="2200" dirty="0"/>
          </a:p>
        </p:txBody>
      </p:sp>
      <p:sp>
        <p:nvSpPr>
          <p:cNvPr id="6" name="TextBox 5"/>
          <p:cNvSpPr txBox="1"/>
          <p:nvPr/>
        </p:nvSpPr>
        <p:spPr>
          <a:xfrm>
            <a:off x="709031" y="5175849"/>
            <a:ext cx="5105173" cy="1446550"/>
          </a:xfrm>
          <a:prstGeom prst="rect">
            <a:avLst/>
          </a:prstGeom>
          <a:noFill/>
        </p:spPr>
        <p:txBody>
          <a:bodyPr wrap="square" rtlCol="0">
            <a:spAutoFit/>
          </a:bodyPr>
          <a:lstStyle/>
          <a:p>
            <a:r>
              <a:rPr lang="en-US" sz="2200" dirty="0" smtClean="0"/>
              <a:t>Seek opportunities to improve prison conditions and health of inmates by monitoring intake complaints from prisoners.</a:t>
            </a:r>
            <a:endParaRPr lang="en-US" sz="2200" dirty="0"/>
          </a:p>
        </p:txBody>
      </p:sp>
    </p:spTree>
    <p:extLst>
      <p:ext uri="{BB962C8B-B14F-4D97-AF65-F5344CB8AC3E}">
        <p14:creationId xmlns:p14="http://schemas.microsoft.com/office/powerpoint/2010/main" val="1959554207"/>
      </p:ext>
    </p:extLst>
  </p:cSld>
  <p:clrMapOvr>
    <a:masterClrMapping/>
  </p:clrMapOvr>
  <mc:AlternateContent xmlns:mc="http://schemas.openxmlformats.org/markup-compatibility/2006" xmlns:p14="http://schemas.microsoft.com/office/powerpoint/2010/main">
    <mc:Choice Requires="p14">
      <p:transition spd="slow" p14:dur="4400" advClick="0" advTm="12000">
        <p14:honeycomb/>
      </p:transition>
    </mc:Choice>
    <mc:Fallback xmlns="">
      <p:transition spd="slow"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17000" decel="21000" fill="hold" nodeType="clickEffect">
                                  <p:stCondLst>
                                    <p:cond delay="0"/>
                                  </p:stCondLst>
                                  <p:childTnLst>
                                    <p:animScale>
                                      <p:cBhvr>
                                        <p:cTn id="6" dur="2000" fill="hold"/>
                                        <p:tgtEl>
                                          <p:spTgt spid="4"/>
                                        </p:tgtEl>
                                      </p:cBhvr>
                                      <p:by x="75000" y="75000"/>
                                    </p:animScale>
                                  </p:childTnLst>
                                </p:cTn>
                              </p:par>
                              <p:par>
                                <p:cTn id="7" presetID="56" presetClass="path" presetSubtype="0" accel="50000" decel="50000" fill="hold" nodeType="withEffect">
                                  <p:stCondLst>
                                    <p:cond delay="0"/>
                                  </p:stCondLst>
                                  <p:childTnLst>
                                    <p:animMotion origin="layout" path="M 2.08333E-7 1.11022E-16 L 0.20339 0.0037 " pathEditMode="relative" rAng="0" ptsTypes="AA">
                                      <p:cBhvr>
                                        <p:cTn id="8" dur="2000" fill="hold"/>
                                        <p:tgtEl>
                                          <p:spTgt spid="4"/>
                                        </p:tgtEl>
                                        <p:attrNameLst>
                                          <p:attrName>ppt_x</p:attrName>
                                          <p:attrName>ppt_y</p:attrName>
                                        </p:attrNameLst>
                                      </p:cBhvr>
                                      <p:rCtr x="10169" y="185"/>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2500"/>
                            </p:stCondLst>
                            <p:childTnLst>
                              <p:par>
                                <p:cTn id="14" presetID="10" presetClass="entr" presetSubtype="0" fill="hold" grpId="0"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5000"/>
                            </p:stCondLst>
                            <p:childTnLst>
                              <p:par>
                                <p:cTn id="18" presetID="10" presetClass="entr" presetSubtype="0" fill="hold" grpId="0" nodeType="afterEffect">
                                  <p:stCondLst>
                                    <p:cond delay="20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20000"/>
                    <a:lumOff val="80000"/>
                  </a:schemeClr>
                </a:solidFill>
                <a:cs typeface="Arial" panose="020B0604020202020204" pitchFamily="34" charset="0"/>
              </a:rPr>
              <a:t>A Mother’s Rights</a:t>
            </a:r>
            <a:endParaRPr lang="en-US" dirty="0">
              <a:solidFill>
                <a:schemeClr val="tx2">
                  <a:lumMod val="20000"/>
                  <a:lumOff val="80000"/>
                </a:schemeClr>
              </a:solidFill>
              <a:cs typeface="Arial" panose="020B0604020202020204" pitchFamily="34" charset="0"/>
            </a:endParaRPr>
          </a:p>
        </p:txBody>
      </p:sp>
      <p:sp>
        <p:nvSpPr>
          <p:cNvPr id="3" name="Content Placeholder 2"/>
          <p:cNvSpPr>
            <a:spLocks noGrp="1"/>
          </p:cNvSpPr>
          <p:nvPr>
            <p:ph idx="1"/>
          </p:nvPr>
        </p:nvSpPr>
        <p:spPr>
          <a:xfrm>
            <a:off x="3981450" y="2338092"/>
            <a:ext cx="7005549" cy="4016672"/>
          </a:xfrm>
        </p:spPr>
        <p:txBody>
          <a:bodyPr>
            <a:normAutofit fontScale="92500" lnSpcReduction="20000"/>
          </a:bodyPr>
          <a:lstStyle/>
          <a:p>
            <a:pPr marL="0" indent="0">
              <a:buNone/>
            </a:pPr>
            <a:r>
              <a:rPr lang="en-US" sz="3200" dirty="0" smtClean="0"/>
              <a:t>LJ is a young mother whose son was removed because she was on methadone maintenance.  </a:t>
            </a:r>
          </a:p>
          <a:p>
            <a:pPr marL="0" indent="0">
              <a:buNone/>
            </a:pPr>
            <a:r>
              <a:rPr lang="en-US" sz="3200" dirty="0" smtClean="0"/>
              <a:t>We presented expert affidavits which resulted in the Court finding that DSS was wrong to insist LJ withdraw from methadone treatment in order to regain custody.</a:t>
            </a:r>
          </a:p>
          <a:p>
            <a:pPr marL="0" indent="0">
              <a:buNone/>
            </a:pPr>
            <a:r>
              <a:rPr lang="en-US" sz="3200" dirty="0" smtClean="0"/>
              <a:t>She is now reunited with her son and is also attending technical college.</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919" y="1455588"/>
            <a:ext cx="3817257" cy="5089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1817104"/>
      </p:ext>
    </p:extLst>
  </p:cSld>
  <p:clrMapOvr>
    <a:masterClrMapping/>
  </p:clrMapOvr>
  <p:transition spd="slow" advClick="0" advTm="1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xit" presetSubtype="8" fill="hold" grpId="0" nodeType="afterEffect">
                                  <p:stCondLst>
                                    <p:cond delay="3000"/>
                                  </p:stCondLst>
                                  <p:childTnLst>
                                    <p:animEffect transition="out" filter="wipe(left)">
                                      <p:cBhvr>
                                        <p:cTn id="10" dur="500"/>
                                        <p:tgtEl>
                                          <p:spTgt spid="3">
                                            <p:txEl>
                                              <p:pRg st="0" end="0"/>
                                            </p:txEl>
                                          </p:spTgt>
                                        </p:tgtEl>
                                      </p:cBhvr>
                                    </p:animEffect>
                                    <p:set>
                                      <p:cBhvr>
                                        <p:cTn id="11" dur="1" fill="hold">
                                          <p:stCondLst>
                                            <p:cond delay="499"/>
                                          </p:stCondLst>
                                        </p:cTn>
                                        <p:tgtEl>
                                          <p:spTgt spid="3">
                                            <p:txEl>
                                              <p:pRg st="0" end="0"/>
                                            </p:txEl>
                                          </p:spTgt>
                                        </p:tgtEl>
                                        <p:attrNameLst>
                                          <p:attrName>style.visibility</p:attrName>
                                        </p:attrNameLst>
                                      </p:cBhvr>
                                      <p:to>
                                        <p:strVal val="hidden"/>
                                      </p:to>
                                    </p:set>
                                  </p:childTnLst>
                                </p:cTn>
                              </p:par>
                              <p:par>
                                <p:cTn id="12" presetID="22" presetClass="entr" presetSubtype="8" fill="hold" nodeType="withEffect">
                                  <p:stCondLst>
                                    <p:cond delay="3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par>
                          <p:cTn id="15" fill="hold">
                            <p:stCondLst>
                              <p:cond delay="4000"/>
                            </p:stCondLst>
                            <p:childTnLst>
                              <p:par>
                                <p:cTn id="16" presetID="22" presetClass="exit" presetSubtype="8" fill="hold" grpId="0" nodeType="afterEffect">
                                  <p:stCondLst>
                                    <p:cond delay="5000"/>
                                  </p:stCondLst>
                                  <p:childTnLst>
                                    <p:animEffect transition="out" filter="wipe(left)">
                                      <p:cBhvr>
                                        <p:cTn id="17" dur="500"/>
                                        <p:tgtEl>
                                          <p:spTgt spid="3">
                                            <p:txEl>
                                              <p:pRg st="1" end="1"/>
                                            </p:txEl>
                                          </p:spTgt>
                                        </p:tgtEl>
                                      </p:cBhvr>
                                    </p:animEffect>
                                    <p:set>
                                      <p:cBhvr>
                                        <p:cTn id="18" dur="1" fill="hold">
                                          <p:stCondLst>
                                            <p:cond delay="499"/>
                                          </p:stCondLst>
                                        </p:cTn>
                                        <p:tgtEl>
                                          <p:spTgt spid="3">
                                            <p:txEl>
                                              <p:pRg st="1" end="1"/>
                                            </p:txEl>
                                          </p:spTgt>
                                        </p:tgtEl>
                                        <p:attrNameLst>
                                          <p:attrName>style.visibility</p:attrName>
                                        </p:attrNameLst>
                                      </p:cBhvr>
                                      <p:to>
                                        <p:strVal val="hidden"/>
                                      </p:to>
                                    </p:set>
                                  </p:childTnLst>
                                </p:cTn>
                              </p:par>
                              <p:par>
                                <p:cTn id="19" presetID="22" presetClass="entr" presetSubtype="8" fill="hold" nodeType="withEffect">
                                  <p:stCondLst>
                                    <p:cond delay="5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par>
                          <p:cTn id="22" fill="hold">
                            <p:stCondLst>
                              <p:cond delay="95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63" presetClass="path" presetSubtype="0" accel="50000" decel="50000" fill="hold" nodeType="withEffect">
                                  <p:stCondLst>
                                    <p:cond delay="0"/>
                                  </p:stCondLst>
                                  <p:childTnLst>
                                    <p:animMotion origin="layout" path="M -0.05781 0.00556 L 0.10847 0.01389 " pathEditMode="relative" rAng="0" ptsTypes="AA">
                                      <p:cBhvr>
                                        <p:cTn id="29" dur="2000" fill="hold"/>
                                        <p:tgtEl>
                                          <p:spTgt spid="3">
                                            <p:txEl>
                                              <p:pRg st="2" end="2"/>
                                            </p:txEl>
                                          </p:spTgt>
                                        </p:tgtEl>
                                        <p:attrNameLst>
                                          <p:attrName>ppt_x</p:attrName>
                                          <p:attrName>ppt_y</p:attrName>
                                        </p:attrNameLst>
                                      </p:cBhvr>
                                      <p:rCtr x="8307"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Policing the Police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1769" y="2011363"/>
            <a:ext cx="4206875" cy="4206875"/>
          </a:xfrm>
        </p:spPr>
      </p:pic>
      <p:sp>
        <p:nvSpPr>
          <p:cNvPr id="3" name="TextBox 2"/>
          <p:cNvSpPr txBox="1"/>
          <p:nvPr/>
        </p:nvSpPr>
        <p:spPr>
          <a:xfrm>
            <a:off x="207507" y="1792936"/>
            <a:ext cx="6834977" cy="4832092"/>
          </a:xfrm>
          <a:prstGeom prst="rect">
            <a:avLst/>
          </a:prstGeom>
          <a:noFill/>
        </p:spPr>
        <p:txBody>
          <a:bodyPr wrap="square" rtlCol="0">
            <a:spAutoFit/>
          </a:bodyPr>
          <a:lstStyle/>
          <a:p>
            <a:r>
              <a:rPr lang="en-US" sz="2200" dirty="0" smtClean="0"/>
              <a:t>We testified  extensively on the use of police-worn body cameras:</a:t>
            </a:r>
          </a:p>
          <a:p>
            <a:endParaRPr lang="en-US" sz="2200" dirty="0"/>
          </a:p>
          <a:p>
            <a:r>
              <a:rPr lang="en-US" sz="2200" dirty="0" smtClean="0"/>
              <a:t>“Police </a:t>
            </a:r>
            <a:r>
              <a:rPr lang="en-US" sz="2200" dirty="0"/>
              <a:t>on-body cameras </a:t>
            </a:r>
            <a:r>
              <a:rPr lang="en-US" sz="2200" dirty="0" smtClean="0"/>
              <a:t>[have the] </a:t>
            </a:r>
            <a:r>
              <a:rPr lang="en-US" sz="2200" dirty="0"/>
              <a:t>potential to serve as a check </a:t>
            </a:r>
            <a:r>
              <a:rPr lang="en-US" sz="2200" dirty="0" smtClean="0"/>
              <a:t>against </a:t>
            </a:r>
            <a:r>
              <a:rPr lang="en-US" sz="2200" dirty="0"/>
              <a:t>the abuse of power by police officers and against false or exaggerated complaints against </a:t>
            </a:r>
            <a:r>
              <a:rPr lang="en-US" sz="2200" dirty="0" smtClean="0"/>
              <a:t>officers</a:t>
            </a:r>
            <a:r>
              <a:rPr lang="en-US" sz="2200" dirty="0"/>
              <a:t>. Encounters between police officers and the public often result in radically </a:t>
            </a:r>
            <a:r>
              <a:rPr lang="en-US" sz="2200" dirty="0" smtClean="0"/>
              <a:t>divergent reports</a:t>
            </a:r>
            <a:r>
              <a:rPr lang="en-US" sz="2200" dirty="0"/>
              <a:t>.  Cameras have the potential to be a win-win, helping protect the public against police  </a:t>
            </a:r>
            <a:r>
              <a:rPr lang="en-US" sz="2200" dirty="0" smtClean="0"/>
              <a:t>misconduct</a:t>
            </a:r>
            <a:r>
              <a:rPr lang="en-US" sz="2200" dirty="0"/>
              <a:t>, and at the same time helping protect police </a:t>
            </a:r>
            <a:r>
              <a:rPr lang="en-US" sz="2200" dirty="0" smtClean="0"/>
              <a:t>against unfounded </a:t>
            </a:r>
            <a:r>
              <a:rPr lang="en-US" sz="2200" dirty="0"/>
              <a:t>accusations of abuse</a:t>
            </a:r>
            <a:r>
              <a:rPr lang="en-US" sz="2200" dirty="0" smtClean="0"/>
              <a:t>.”</a:t>
            </a:r>
          </a:p>
          <a:p>
            <a:endParaRPr lang="en-US" sz="2200" dirty="0"/>
          </a:p>
          <a:p>
            <a:r>
              <a:rPr lang="en-US" sz="2200" dirty="0" smtClean="0"/>
              <a:t>-ACLU of South Carolina testimony</a:t>
            </a:r>
            <a:endParaRPr lang="en-US" sz="2200" dirty="0"/>
          </a:p>
        </p:txBody>
      </p:sp>
    </p:spTree>
    <p:extLst>
      <p:ext uri="{BB962C8B-B14F-4D97-AF65-F5344CB8AC3E}">
        <p14:creationId xmlns:p14="http://schemas.microsoft.com/office/powerpoint/2010/main" val="3713488536"/>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childTnLst>
                          </p:cTn>
                        </p:par>
                        <p:par>
                          <p:cTn id="10" fill="hold">
                            <p:stCondLst>
                              <p:cond delay="2000"/>
                            </p:stCondLst>
                            <p:childTnLst>
                              <p:par>
                                <p:cTn id="11" presetID="18" presetClass="entr" presetSubtype="12" fill="hold" nodeType="afterEffect">
                                  <p:stCondLst>
                                    <p:cond delay="1000"/>
                                  </p:stCondLst>
                                  <p:iterate type="wd">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22" presetClass="entr" presetSubtype="8" fill="hold" nodeType="withEffect">
                                  <p:stCondLst>
                                    <p:cond delay="100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left)">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Policing the police</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sz="2200" dirty="0" smtClean="0"/>
              <a:t>And we testified for citizens’ right to record law enforcement:</a:t>
            </a:r>
          </a:p>
          <a:p>
            <a:pPr marL="0" indent="0">
              <a:buNone/>
            </a:pPr>
            <a:endParaRPr lang="en-US" sz="2200" dirty="0"/>
          </a:p>
          <a:p>
            <a:pPr marL="0" indent="0">
              <a:buNone/>
            </a:pPr>
            <a:r>
              <a:rPr lang="en-US" sz="2200" dirty="0" smtClean="0"/>
              <a:t>“S.647 </a:t>
            </a:r>
            <a:r>
              <a:rPr lang="en-US" sz="2200" dirty="0"/>
              <a:t>is drafted to protect citizens from law enforcement restriction of photography.  We applaud the Senate for addressing this important subject.  The filming of the death of Walter Scott in North Charleston by a bystander highlights how important such recording can be to documenting and preserving the truth</a:t>
            </a:r>
            <a:r>
              <a:rPr lang="en-US" sz="2200" dirty="0" smtClean="0"/>
              <a:t>.”</a:t>
            </a:r>
          </a:p>
          <a:p>
            <a:pPr marL="0" indent="0">
              <a:buNone/>
            </a:pPr>
            <a:r>
              <a:rPr lang="en-US" sz="2200" dirty="0" smtClean="0"/>
              <a:t>- ACLU of South Carolina testimony</a:t>
            </a:r>
            <a:endParaRPr lang="en-US" sz="2200" dirty="0"/>
          </a:p>
          <a:p>
            <a:pPr marL="0" indent="0">
              <a:buNone/>
            </a:pPr>
            <a:endParaRPr lang="en-US" dirty="0"/>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04781" y="2011363"/>
            <a:ext cx="4206875" cy="4206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63821420"/>
      </p:ext>
    </p:extLst>
  </p:cSld>
  <p:clrMapOvr>
    <a:masterClrMapping/>
  </p:clrMapOvr>
  <p:transition spd="slow" advClick="0" advTm="1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par>
                          <p:cTn id="11" fill="hold">
                            <p:stCondLst>
                              <p:cond delay="2000"/>
                            </p:stCondLst>
                            <p:childTnLst>
                              <p:par>
                                <p:cTn id="12" presetID="10" presetClass="entr" presetSubtype="0" fill="hold" grpId="0"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Policing the Police</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3557" y="2202077"/>
            <a:ext cx="6637995" cy="3717277"/>
          </a:xfrm>
        </p:spPr>
      </p:pic>
      <p:sp>
        <p:nvSpPr>
          <p:cNvPr id="7" name="Text Placeholder 6"/>
          <p:cNvSpPr>
            <a:spLocks noGrp="1"/>
          </p:cNvSpPr>
          <p:nvPr>
            <p:ph type="body" sz="half" idx="2"/>
          </p:nvPr>
        </p:nvSpPr>
        <p:spPr>
          <a:xfrm>
            <a:off x="7301552" y="2202077"/>
            <a:ext cx="3685447" cy="4171427"/>
          </a:xfrm>
        </p:spPr>
        <p:txBody>
          <a:bodyPr>
            <a:normAutofit/>
          </a:bodyPr>
          <a:lstStyle/>
          <a:p>
            <a:r>
              <a:rPr lang="en-US" sz="2400" dirty="0"/>
              <a:t>“… Aggressive policing of low-level offenses can erode community safety </a:t>
            </a:r>
            <a:r>
              <a:rPr lang="en-US" sz="2400" dirty="0" smtClean="0"/>
              <a:t>by </a:t>
            </a:r>
            <a:r>
              <a:rPr lang="en-US" sz="2400" dirty="0"/>
              <a:t>increasing adversarial relationships and </a:t>
            </a:r>
            <a:r>
              <a:rPr lang="en-US" sz="2400" dirty="0" smtClean="0"/>
              <a:t>distrust.”</a:t>
            </a:r>
          </a:p>
          <a:p>
            <a:r>
              <a:rPr lang="en-US" sz="2400" dirty="0" smtClean="0"/>
              <a:t/>
            </a:r>
            <a:br>
              <a:rPr lang="en-US" sz="2400" dirty="0" smtClean="0"/>
            </a:br>
            <a:r>
              <a:rPr lang="en-US" sz="2400" dirty="0" smtClean="0"/>
              <a:t>ACLU of SC Op-Ed</a:t>
            </a:r>
            <a:br>
              <a:rPr lang="en-US" sz="2400" dirty="0" smtClean="0"/>
            </a:br>
            <a:r>
              <a:rPr lang="en-US" sz="2400" i="1" dirty="0" smtClean="0"/>
              <a:t>Statehouse Report</a:t>
            </a:r>
            <a:r>
              <a:rPr lang="en-US" sz="2400" dirty="0" smtClean="0"/>
              <a:t>, 09/03/2015</a:t>
            </a:r>
            <a:endParaRPr lang="en-US" sz="2400" dirty="0"/>
          </a:p>
        </p:txBody>
      </p:sp>
    </p:spTree>
    <p:extLst>
      <p:ext uri="{BB962C8B-B14F-4D97-AF65-F5344CB8AC3E}">
        <p14:creationId xmlns:p14="http://schemas.microsoft.com/office/powerpoint/2010/main" val="1707073738"/>
      </p:ext>
    </p:extLst>
  </p:cSld>
  <p:clrMapOvr>
    <a:masterClrMapping/>
  </p:clrMapOvr>
  <mc:AlternateContent xmlns:mc="http://schemas.openxmlformats.org/markup-compatibility/2006" xmlns:p14="http://schemas.microsoft.com/office/powerpoint/2010/main">
    <mc:Choice Requires="p14">
      <p:transition spd="slow" p14:dur="1250" advClick="0" advTm="7000">
        <p14:flip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wipe(left)">
                                      <p:cBhvr>
                                        <p:cTn id="1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merica.aljazeera.com/content/ajam/multimedia/photo-gallery/2015/4/photos-anger-and-grief-over-shooting-in-south-carolina/jcr:content/slideShowImages/slide5/image.adapt.960.high.walter_scott_0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10" y="321972"/>
            <a:ext cx="9144000" cy="60864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5910" y="6408447"/>
            <a:ext cx="3979572" cy="369332"/>
          </a:xfrm>
          <a:prstGeom prst="rect">
            <a:avLst/>
          </a:prstGeom>
          <a:noFill/>
        </p:spPr>
        <p:txBody>
          <a:bodyPr wrap="square" rtlCol="0">
            <a:spAutoFit/>
          </a:bodyPr>
          <a:lstStyle/>
          <a:p>
            <a:r>
              <a:rPr lang="en-US" dirty="0" smtClean="0">
                <a:solidFill>
                  <a:schemeClr val="bg1">
                    <a:lumMod val="75000"/>
                    <a:lumOff val="25000"/>
                  </a:schemeClr>
                </a:solidFill>
              </a:rPr>
              <a:t>Photo: al Jazeera America</a:t>
            </a:r>
            <a:endParaRPr lang="en-US" dirty="0">
              <a:solidFill>
                <a:schemeClr val="bg1">
                  <a:lumMod val="75000"/>
                  <a:lumOff val="25000"/>
                </a:schemeClr>
              </a:solidFill>
            </a:endParaRPr>
          </a:p>
        </p:txBody>
      </p:sp>
      <p:sp>
        <p:nvSpPr>
          <p:cNvPr id="3" name="TextBox 2"/>
          <p:cNvSpPr txBox="1"/>
          <p:nvPr/>
        </p:nvSpPr>
        <p:spPr>
          <a:xfrm>
            <a:off x="8390021" y="321972"/>
            <a:ext cx="3529263" cy="6186309"/>
          </a:xfrm>
          <a:prstGeom prst="rect">
            <a:avLst/>
          </a:prstGeom>
          <a:solidFill>
            <a:srgbClr val="236192">
              <a:alpha val="39000"/>
            </a:srgbClr>
          </a:solidFill>
          <a:effectLst>
            <a:softEdge rad="63500"/>
          </a:effectLst>
        </p:spPr>
        <p:txBody>
          <a:bodyPr wrap="square" rtlCol="0">
            <a:spAutoFit/>
          </a:bodyPr>
          <a:lstStyle/>
          <a:p>
            <a:r>
              <a:rPr lang="en-US" sz="2200" dirty="0" smtClean="0">
                <a:effectLst>
                  <a:outerShdw blurRad="38100" dist="38100" dir="2700000" algn="tl">
                    <a:srgbClr val="000000">
                      <a:alpha val="43137"/>
                    </a:srgbClr>
                  </a:outerShdw>
                </a:effectLst>
              </a:rPr>
              <a:t>“</a:t>
            </a:r>
            <a:r>
              <a:rPr lang="en-US" sz="2200" dirty="0">
                <a:effectLst>
                  <a:outerShdw blurRad="38100" dist="38100" dir="2700000" algn="tl">
                    <a:srgbClr val="000000">
                      <a:alpha val="43137"/>
                    </a:srgbClr>
                  </a:outerShdw>
                </a:effectLst>
              </a:rPr>
              <a:t>The ACLU of South Carolina urges state and federal officials to conduct a thorough investigation into the practices of the North Charleston Police Department following the fatal </a:t>
            </a:r>
            <a:r>
              <a:rPr lang="en-US" sz="2200" dirty="0" smtClean="0">
                <a:effectLst>
                  <a:outerShdw blurRad="38100" dist="38100" dir="2700000" algn="tl">
                    <a:srgbClr val="000000">
                      <a:alpha val="43137"/>
                    </a:srgbClr>
                  </a:outerShdw>
                </a:effectLst>
              </a:rPr>
              <a:t>shooting … of </a:t>
            </a:r>
            <a:r>
              <a:rPr lang="en-US" sz="2200" dirty="0">
                <a:effectLst>
                  <a:outerShdw blurRad="38100" dist="38100" dir="2700000" algn="tl">
                    <a:srgbClr val="000000">
                      <a:alpha val="43137"/>
                    </a:srgbClr>
                  </a:outerShdw>
                </a:effectLst>
              </a:rPr>
              <a:t>Walter Scott. Video released </a:t>
            </a:r>
            <a:r>
              <a:rPr lang="en-US" sz="2200" dirty="0" smtClean="0">
                <a:effectLst>
                  <a:outerShdw blurRad="38100" dist="38100" dir="2700000" algn="tl">
                    <a:srgbClr val="000000">
                      <a:alpha val="43137"/>
                    </a:srgbClr>
                  </a:outerShdw>
                </a:effectLst>
              </a:rPr>
              <a:t>… </a:t>
            </a:r>
            <a:r>
              <a:rPr lang="en-US" sz="2200" dirty="0">
                <a:effectLst>
                  <a:outerShdw blurRad="38100" dist="38100" dir="2700000" algn="tl">
                    <a:srgbClr val="000000">
                      <a:alpha val="43137"/>
                    </a:srgbClr>
                  </a:outerShdw>
                </a:effectLst>
              </a:rPr>
              <a:t>raises disturbing questions about excessive use of force,” ACLU of S.C. Executive Director Victoria Middleton said. </a:t>
            </a:r>
            <a:endParaRPr lang="en-US" sz="2200" dirty="0" smtClean="0">
              <a:effectLst>
                <a:outerShdw blurRad="38100" dist="38100" dir="2700000" algn="tl">
                  <a:srgbClr val="000000">
                    <a:alpha val="43137"/>
                  </a:srgbClr>
                </a:outerShdw>
              </a:effectLst>
            </a:endParaRPr>
          </a:p>
          <a:p>
            <a:endParaRPr lang="en-US" sz="2200" dirty="0" smtClean="0">
              <a:effectLst>
                <a:outerShdw blurRad="38100" dist="38100" dir="2700000" algn="tl">
                  <a:srgbClr val="000000">
                    <a:alpha val="43137"/>
                  </a:srgbClr>
                </a:outerShdw>
              </a:effectLst>
            </a:endParaRPr>
          </a:p>
          <a:p>
            <a:r>
              <a:rPr lang="en-US" sz="2200" dirty="0" smtClean="0">
                <a:effectLst>
                  <a:outerShdw blurRad="38100" dist="38100" dir="2700000" algn="tl">
                    <a:srgbClr val="000000">
                      <a:alpha val="43137"/>
                    </a:srgbClr>
                  </a:outerShdw>
                </a:effectLst>
              </a:rPr>
              <a:t>ACLU of SC quote</a:t>
            </a:r>
          </a:p>
          <a:p>
            <a:r>
              <a:rPr lang="en-US" sz="2200" i="1" dirty="0" smtClean="0">
                <a:effectLst>
                  <a:outerShdw blurRad="38100" dist="38100" dir="2700000" algn="tl">
                    <a:srgbClr val="000000">
                      <a:alpha val="43137"/>
                    </a:srgbClr>
                  </a:outerShdw>
                </a:effectLst>
              </a:rPr>
              <a:t>The State,</a:t>
            </a:r>
          </a:p>
          <a:p>
            <a:r>
              <a:rPr lang="en-US" sz="2200" dirty="0" smtClean="0">
                <a:effectLst>
                  <a:outerShdw blurRad="38100" dist="38100" dir="2700000" algn="tl">
                    <a:srgbClr val="000000">
                      <a:alpha val="43137"/>
                    </a:srgbClr>
                  </a:outerShdw>
                </a:effectLst>
              </a:rPr>
              <a:t> 04/08/2015</a:t>
            </a:r>
            <a:endParaRPr lang="en-US" sz="22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160039"/>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ACLU of South Carolina Team</a:t>
            </a:r>
            <a:endParaRPr lang="en-US" dirty="0"/>
          </a:p>
        </p:txBody>
      </p:sp>
      <p:sp>
        <p:nvSpPr>
          <p:cNvPr id="4" name="Content Placeholder 3"/>
          <p:cNvSpPr>
            <a:spLocks noGrp="1"/>
          </p:cNvSpPr>
          <p:nvPr>
            <p:ph idx="1"/>
          </p:nvPr>
        </p:nvSpPr>
        <p:spPr/>
        <p:txBody>
          <a:bodyPr numCol="2">
            <a:normAutofit fontScale="92500" lnSpcReduction="10000"/>
          </a:bodyPr>
          <a:lstStyle/>
          <a:p>
            <a:pPr marL="0" indent="0" algn="ctr">
              <a:lnSpc>
                <a:spcPct val="100000"/>
              </a:lnSpc>
              <a:spcBef>
                <a:spcPts val="600"/>
              </a:spcBef>
              <a:spcAft>
                <a:spcPts val="600"/>
              </a:spcAft>
              <a:buNone/>
            </a:pPr>
            <a:r>
              <a:rPr lang="en-US" u="sng" dirty="0" smtClean="0"/>
              <a:t>Board of Directors</a:t>
            </a:r>
          </a:p>
          <a:p>
            <a:pPr marL="0" indent="0" algn="ctr">
              <a:lnSpc>
                <a:spcPct val="100000"/>
              </a:lnSpc>
              <a:spcBef>
                <a:spcPts val="600"/>
              </a:spcBef>
              <a:spcAft>
                <a:spcPts val="600"/>
              </a:spcAft>
              <a:buNone/>
            </a:pPr>
            <a:r>
              <a:rPr lang="en-US" dirty="0" smtClean="0"/>
              <a:t>Robin </a:t>
            </a:r>
            <a:r>
              <a:rPr lang="en-US" dirty="0" err="1" smtClean="0"/>
              <a:t>Garrell</a:t>
            </a:r>
            <a:r>
              <a:rPr lang="en-US" dirty="0" smtClean="0"/>
              <a:t>, President</a:t>
            </a:r>
            <a:br>
              <a:rPr lang="en-US" dirty="0" smtClean="0"/>
            </a:br>
            <a:r>
              <a:rPr lang="en-US" dirty="0" smtClean="0"/>
              <a:t>John Leiter, Vice President</a:t>
            </a:r>
            <a:br>
              <a:rPr lang="en-US" dirty="0" smtClean="0"/>
            </a:br>
            <a:r>
              <a:rPr lang="en-US" dirty="0" smtClean="0"/>
              <a:t>Marcy Hayden, Secretary</a:t>
            </a:r>
            <a:br>
              <a:rPr lang="en-US" dirty="0" smtClean="0"/>
            </a:br>
            <a:r>
              <a:rPr lang="en-US" dirty="0" smtClean="0"/>
              <a:t>Heather Cairns, Treasurer</a:t>
            </a:r>
            <a:br>
              <a:rPr lang="en-US" dirty="0" smtClean="0"/>
            </a:br>
            <a:r>
              <a:rPr lang="en-US" dirty="0" smtClean="0"/>
              <a:t/>
            </a:r>
            <a:br>
              <a:rPr lang="en-US" dirty="0" smtClean="0"/>
            </a:br>
            <a:r>
              <a:rPr lang="en-US" dirty="0" smtClean="0"/>
              <a:t>Millicent Brown</a:t>
            </a:r>
            <a:br>
              <a:rPr lang="en-US" dirty="0" smtClean="0"/>
            </a:br>
            <a:r>
              <a:rPr lang="en-US" dirty="0" smtClean="0"/>
              <a:t>David Cohen</a:t>
            </a:r>
            <a:br>
              <a:rPr lang="en-US" dirty="0" smtClean="0"/>
            </a:br>
            <a:r>
              <a:rPr lang="en-US" dirty="0" smtClean="0"/>
              <a:t>Connie Sage Conner</a:t>
            </a:r>
            <a:br>
              <a:rPr lang="en-US" dirty="0" smtClean="0"/>
            </a:br>
            <a:r>
              <a:rPr lang="en-US" dirty="0" smtClean="0"/>
              <a:t>William Griffith</a:t>
            </a:r>
            <a:br>
              <a:rPr lang="en-US" dirty="0" smtClean="0"/>
            </a:br>
            <a:r>
              <a:rPr lang="en-US" dirty="0" smtClean="0"/>
              <a:t>Glen Halva-Neubauer</a:t>
            </a:r>
            <a:br>
              <a:rPr lang="en-US" dirty="0" smtClean="0"/>
            </a:br>
            <a:r>
              <a:rPr lang="en-US" dirty="0" smtClean="0"/>
              <a:t>Scott Jorgensen</a:t>
            </a:r>
            <a:br>
              <a:rPr lang="en-US" dirty="0" smtClean="0"/>
            </a:br>
            <a:r>
              <a:rPr lang="en-US" dirty="0" smtClean="0"/>
              <a:t>Stefanie Keen</a:t>
            </a:r>
            <a:br>
              <a:rPr lang="en-US" dirty="0" smtClean="0"/>
            </a:br>
            <a:r>
              <a:rPr lang="en-US" dirty="0" smtClean="0"/>
              <a:t>Susan </a:t>
            </a:r>
            <a:r>
              <a:rPr lang="en-US" dirty="0" err="1" smtClean="0"/>
              <a:t>Kuo</a:t>
            </a:r>
            <a:r>
              <a:rPr lang="en-US" dirty="0" smtClean="0"/>
              <a:t/>
            </a:r>
            <a:br>
              <a:rPr lang="en-US" dirty="0" smtClean="0"/>
            </a:br>
            <a:r>
              <a:rPr lang="en-US" dirty="0" smtClean="0"/>
              <a:t>Romina McCandless</a:t>
            </a:r>
            <a:br>
              <a:rPr lang="en-US" dirty="0" smtClean="0"/>
            </a:br>
            <a:r>
              <a:rPr lang="en-US" dirty="0" smtClean="0"/>
              <a:t>James Morton</a:t>
            </a:r>
            <a:br>
              <a:rPr lang="en-US" dirty="0" smtClean="0"/>
            </a:br>
            <a:r>
              <a:rPr lang="en-US" dirty="0" smtClean="0"/>
              <a:t>Katherine Myers</a:t>
            </a:r>
            <a:br>
              <a:rPr lang="en-US" dirty="0" smtClean="0"/>
            </a:br>
            <a:r>
              <a:rPr lang="en-US" dirty="0" smtClean="0"/>
              <a:t>Edgar Michael Pinilla</a:t>
            </a:r>
            <a:br>
              <a:rPr lang="en-US" dirty="0" smtClean="0"/>
            </a:br>
            <a:r>
              <a:rPr lang="en-US" dirty="0" smtClean="0"/>
              <a:t>Ivan Segura</a:t>
            </a:r>
            <a:br>
              <a:rPr lang="en-US" dirty="0" smtClean="0"/>
            </a:br>
            <a:r>
              <a:rPr lang="en-US" dirty="0" smtClean="0"/>
              <a:t>Anne Tromsness</a:t>
            </a:r>
            <a:br>
              <a:rPr lang="en-US" dirty="0" smtClean="0"/>
            </a:br>
            <a:r>
              <a:rPr lang="en-US" dirty="0" smtClean="0"/>
              <a:t>Edith Williams</a:t>
            </a:r>
          </a:p>
          <a:p>
            <a:pPr marL="0" indent="0" algn="ctr">
              <a:lnSpc>
                <a:spcPct val="100000"/>
              </a:lnSpc>
              <a:spcBef>
                <a:spcPts val="600"/>
              </a:spcBef>
              <a:spcAft>
                <a:spcPts val="600"/>
              </a:spcAft>
              <a:buNone/>
            </a:pPr>
            <a:endParaRPr lang="en-US" u="sng" dirty="0" smtClean="0"/>
          </a:p>
          <a:p>
            <a:pPr marL="0" indent="0" algn="ctr">
              <a:lnSpc>
                <a:spcPct val="100000"/>
              </a:lnSpc>
              <a:spcBef>
                <a:spcPts val="600"/>
              </a:spcBef>
              <a:spcAft>
                <a:spcPts val="600"/>
              </a:spcAft>
              <a:buNone/>
            </a:pPr>
            <a:r>
              <a:rPr lang="en-US" u="sng" dirty="0" smtClean="0"/>
              <a:t>Staff</a:t>
            </a:r>
          </a:p>
          <a:p>
            <a:pPr marL="0" indent="0" algn="ctr">
              <a:lnSpc>
                <a:spcPct val="100000"/>
              </a:lnSpc>
              <a:spcBef>
                <a:spcPts val="600"/>
              </a:spcBef>
              <a:spcAft>
                <a:spcPts val="600"/>
              </a:spcAft>
              <a:buNone/>
            </a:pPr>
            <a:r>
              <a:rPr lang="en-US" dirty="0" smtClean="0"/>
              <a:t>Victoria Middleton, Executive Director</a:t>
            </a:r>
            <a:br>
              <a:rPr lang="en-US" dirty="0" smtClean="0"/>
            </a:br>
            <a:r>
              <a:rPr lang="en-US" dirty="0" smtClean="0"/>
              <a:t>Susan Dunn, Legal Director</a:t>
            </a:r>
            <a:br>
              <a:rPr lang="en-US" dirty="0" smtClean="0"/>
            </a:br>
            <a:r>
              <a:rPr lang="en-US" dirty="0" smtClean="0"/>
              <a:t>Jessica McFadden, Office Manager</a:t>
            </a:r>
          </a:p>
        </p:txBody>
      </p:sp>
      <p:cxnSp>
        <p:nvCxnSpPr>
          <p:cNvPr id="8" name="Straight Connector 7"/>
          <p:cNvCxnSpPr/>
          <p:nvPr/>
        </p:nvCxnSpPr>
        <p:spPr>
          <a:xfrm flipV="1">
            <a:off x="6840077" y="4292819"/>
            <a:ext cx="3416575" cy="8353"/>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4068377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1600"/>
                            </p:stCondLst>
                            <p:childTnLst>
                              <p:par>
                                <p:cTn id="10" presetID="10"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
                                  </p:iterate>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34291"/>
          <a:stretch/>
        </p:blipFill>
        <p:spPr>
          <a:xfrm>
            <a:off x="523918" y="395205"/>
            <a:ext cx="7402841" cy="6295018"/>
          </a:xfrm>
          <a:prstGeom prst="rect">
            <a:avLst/>
          </a:prstGeom>
          <a:effectLst>
            <a:outerShdw blurRad="342900" dist="152400" dir="780000" sx="102000" sy="102000" algn="ctr" rotWithShape="0">
              <a:prstClr val="black">
                <a:alpha val="40000"/>
              </a:prstClr>
            </a:outerShdw>
          </a:effectLst>
          <a:scene3d>
            <a:camera prst="perspectiveRight"/>
            <a:lightRig rig="threePt" dir="t"/>
          </a:scene3d>
        </p:spPr>
      </p:pic>
      <p:sp>
        <p:nvSpPr>
          <p:cNvPr id="4" name="Text Placeholder 3"/>
          <p:cNvSpPr>
            <a:spLocks noGrp="1"/>
          </p:cNvSpPr>
          <p:nvPr>
            <p:ph type="body" sz="half" idx="4294967295"/>
          </p:nvPr>
        </p:nvSpPr>
        <p:spPr>
          <a:xfrm>
            <a:off x="7427494" y="2051217"/>
            <a:ext cx="4235450" cy="3432175"/>
          </a:xfrm>
        </p:spPr>
        <p:txBody>
          <a:bodyPr>
            <a:normAutofit/>
          </a:bodyPr>
          <a:lstStyle/>
          <a:p>
            <a:pPr marL="0" indent="0">
              <a:buNone/>
            </a:pPr>
            <a:r>
              <a:rPr lang="en-US" sz="2200" dirty="0" smtClean="0"/>
              <a:t>Along with 21 other organizations and 5 private citizens, we sent a letter to Attorney General Loretta Lynch requesting a Federal Investigation of the North Charleston Police Department and the police-involved shooting death of Walter Scott.</a:t>
            </a:r>
            <a:endParaRPr lang="en-US" sz="2200" dirty="0"/>
          </a:p>
        </p:txBody>
      </p:sp>
    </p:spTree>
    <p:extLst>
      <p:ext uri="{BB962C8B-B14F-4D97-AF65-F5344CB8AC3E}">
        <p14:creationId xmlns:p14="http://schemas.microsoft.com/office/powerpoint/2010/main" val="605461288"/>
      </p:ext>
    </p:extLst>
  </p:cSld>
  <p:clrMapOvr>
    <a:masterClrMapping/>
  </p:clrMapOvr>
  <p:transition spd="slow" advClick="0" advTm="8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3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800" decel="100000"/>
                                        <p:tgtEl>
                                          <p:spTgt spid="21"/>
                                        </p:tgtEl>
                                      </p:cBhvr>
                                    </p:animEffect>
                                    <p:anim calcmode="lin" valueType="num">
                                      <p:cBhvr>
                                        <p:cTn id="12" dur="800" decel="100000" fill="hold"/>
                                        <p:tgtEl>
                                          <p:spTgt spid="21"/>
                                        </p:tgtEl>
                                        <p:attrNameLst>
                                          <p:attrName>style.rotation</p:attrName>
                                        </p:attrNameLst>
                                      </p:cBhvr>
                                      <p:tavLst>
                                        <p:tav tm="0">
                                          <p:val>
                                            <p:fltVal val="-90"/>
                                          </p:val>
                                        </p:tav>
                                        <p:tav tm="100000">
                                          <p:val>
                                            <p:fltVal val="0"/>
                                          </p:val>
                                        </p:tav>
                                      </p:tavLst>
                                    </p:anim>
                                    <p:anim calcmode="lin" valueType="num">
                                      <p:cBhvr>
                                        <p:cTn id="13" dur="800" decel="100000" fill="hold"/>
                                        <p:tgtEl>
                                          <p:spTgt spid="21"/>
                                        </p:tgtEl>
                                        <p:attrNameLst>
                                          <p:attrName>ppt_x</p:attrName>
                                        </p:attrNameLst>
                                      </p:cBhvr>
                                      <p:tavLst>
                                        <p:tav tm="0">
                                          <p:val>
                                            <p:strVal val="#ppt_x+0.4"/>
                                          </p:val>
                                        </p:tav>
                                        <p:tav tm="100000">
                                          <p:val>
                                            <p:strVal val="#ppt_x-0.05"/>
                                          </p:val>
                                        </p:tav>
                                      </p:tavLst>
                                    </p:anim>
                                    <p:anim calcmode="lin" valueType="num">
                                      <p:cBhvr>
                                        <p:cTn id="14" dur="800" decel="100000" fill="hold"/>
                                        <p:tgtEl>
                                          <p:spTgt spid="2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Justice Advocacy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2706" y="2011363"/>
            <a:ext cx="9525000" cy="4206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3746469"/>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89600"/>
          <a:stretch/>
        </p:blipFill>
        <p:spPr>
          <a:xfrm>
            <a:off x="0" y="9647"/>
            <a:ext cx="12162413" cy="1321847"/>
          </a:xfrm>
          <a:prstGeom prst="rect">
            <a:avLst/>
          </a:prstGeom>
        </p:spPr>
      </p:pic>
      <p:sp>
        <p:nvSpPr>
          <p:cNvPr id="2" name="TextBox 1"/>
          <p:cNvSpPr txBox="1"/>
          <p:nvPr/>
        </p:nvSpPr>
        <p:spPr>
          <a:xfrm>
            <a:off x="6368716" y="1074821"/>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0525" b="46667"/>
          <a:stretch/>
        </p:blipFill>
        <p:spPr>
          <a:xfrm>
            <a:off x="0" y="1331494"/>
            <a:ext cx="12162166" cy="544054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1" t="53334" r="-244" b="4984"/>
          <a:stretch/>
        </p:blipFill>
        <p:spPr>
          <a:xfrm>
            <a:off x="0" y="1444153"/>
            <a:ext cx="12162166" cy="5278856"/>
          </a:xfrm>
          <a:prstGeom prst="rect">
            <a:avLst/>
          </a:prstGeom>
        </p:spPr>
      </p:pic>
    </p:spTree>
    <p:extLst>
      <p:ext uri="{BB962C8B-B14F-4D97-AF65-F5344CB8AC3E}">
        <p14:creationId xmlns:p14="http://schemas.microsoft.com/office/powerpoint/2010/main" val="2503754455"/>
      </p:ext>
    </p:extLst>
  </p:cSld>
  <p:clrMapOvr>
    <a:masterClrMapping/>
  </p:clrMapOvr>
  <mc:AlternateContent xmlns:mc="http://schemas.openxmlformats.org/markup-compatibility/2006" xmlns:p14="http://schemas.microsoft.com/office/powerpoint/2010/main">
    <mc:Choice Requires="p14">
      <p:transition spd="slow" p14:dur="1400" advClick="0" advTm="15000">
        <p14:doors dir="ver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47" presetClass="exit" presetSubtype="0" fill="hold" nodeType="afterEffect">
                                  <p:stCondLst>
                                    <p:cond delay="5000"/>
                                  </p:stCondLst>
                                  <p:childTnLst>
                                    <p:animEffect transition="out" filter="fade">
                                      <p:cBhvr>
                                        <p:cTn id="16" dur="1000"/>
                                        <p:tgtEl>
                                          <p:spTgt spid="3"/>
                                        </p:tgtEl>
                                      </p:cBhvr>
                                    </p:animEffect>
                                    <p:anim calcmode="lin" valueType="num">
                                      <p:cBhvr>
                                        <p:cTn id="17" dur="1000"/>
                                        <p:tgtEl>
                                          <p:spTgt spid="3"/>
                                        </p:tgtEl>
                                        <p:attrNameLst>
                                          <p:attrName>ppt_x</p:attrName>
                                        </p:attrNameLst>
                                      </p:cBhvr>
                                      <p:tavLst>
                                        <p:tav tm="0">
                                          <p:val>
                                            <p:strVal val="ppt_x"/>
                                          </p:val>
                                        </p:tav>
                                        <p:tav tm="100000">
                                          <p:val>
                                            <p:strVal val="ppt_x"/>
                                          </p:val>
                                        </p:tav>
                                      </p:tavLst>
                                    </p:anim>
                                    <p:anim calcmode="lin" valueType="num">
                                      <p:cBhvr>
                                        <p:cTn id="18" dur="1000"/>
                                        <p:tgtEl>
                                          <p:spTgt spid="3"/>
                                        </p:tgtEl>
                                        <p:attrNameLst>
                                          <p:attrName>ppt_y</p:attrName>
                                        </p:attrNameLst>
                                      </p:cBhvr>
                                      <p:tavLst>
                                        <p:tav tm="0">
                                          <p:val>
                                            <p:strVal val="ppt_y"/>
                                          </p:val>
                                        </p:tav>
                                        <p:tav tm="100000">
                                          <p:val>
                                            <p:strVal val="ppt_y-.1"/>
                                          </p:val>
                                        </p:tav>
                                      </p:tavLst>
                                    </p:anim>
                                    <p:set>
                                      <p:cBhvr>
                                        <p:cTn id="19" dur="1" fill="hold">
                                          <p:stCondLst>
                                            <p:cond delay="999"/>
                                          </p:stCondLst>
                                        </p:cTn>
                                        <p:tgtEl>
                                          <p:spTgt spid="3"/>
                                        </p:tgtEl>
                                        <p:attrNameLst>
                                          <p:attrName>style.visibility</p:attrName>
                                        </p:attrNameLst>
                                      </p:cBhvr>
                                      <p:to>
                                        <p:strVal val="hidden"/>
                                      </p:to>
                                    </p:set>
                                  </p:childTnLst>
                                </p:cTn>
                              </p:par>
                            </p:childTnLst>
                          </p:cTn>
                        </p:par>
                        <p:par>
                          <p:cTn id="20" fill="hold">
                            <p:stCondLst>
                              <p:cond delay="95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Juvenile Justice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6523" y="2608005"/>
            <a:ext cx="4762500" cy="3181350"/>
          </a:xfrm>
        </p:spPr>
      </p:pic>
      <p:sp>
        <p:nvSpPr>
          <p:cNvPr id="4" name="Text Placeholder 3"/>
          <p:cNvSpPr>
            <a:spLocks noGrp="1"/>
          </p:cNvSpPr>
          <p:nvPr>
            <p:ph type="body" sz="half" idx="2"/>
          </p:nvPr>
        </p:nvSpPr>
        <p:spPr>
          <a:xfrm>
            <a:off x="5279023" y="1792936"/>
            <a:ext cx="6431714" cy="3617264"/>
          </a:xfrm>
        </p:spPr>
        <p:txBody>
          <a:bodyPr>
            <a:normAutofit/>
          </a:bodyPr>
          <a:lstStyle/>
          <a:p>
            <a:pPr>
              <a:lnSpc>
                <a:spcPct val="100000"/>
              </a:lnSpc>
            </a:pPr>
            <a:r>
              <a:rPr lang="en-US" sz="2400" dirty="0" smtClean="0"/>
              <a:t>From the Department of Juvenile Justice in 2013 (the last year statistics are available):</a:t>
            </a:r>
          </a:p>
          <a:p>
            <a:pPr>
              <a:lnSpc>
                <a:spcPct val="100000"/>
              </a:lnSpc>
            </a:pPr>
            <a:r>
              <a:rPr lang="en-US" sz="2400" dirty="0" smtClean="0"/>
              <a:t>16,429 youth were referred to Family Court</a:t>
            </a:r>
          </a:p>
          <a:p>
            <a:pPr>
              <a:lnSpc>
                <a:spcPct val="100000"/>
              </a:lnSpc>
            </a:pPr>
            <a:r>
              <a:rPr lang="en-US" sz="2400" dirty="0" smtClean="0"/>
              <a:t>1,282 – serious or violent crimes</a:t>
            </a:r>
          </a:p>
          <a:p>
            <a:pPr>
              <a:lnSpc>
                <a:spcPct val="100000"/>
              </a:lnSpc>
            </a:pPr>
            <a:r>
              <a:rPr lang="en-US" sz="2400" dirty="0" smtClean="0"/>
              <a:t>1,364 – committed for long-term sentences</a:t>
            </a:r>
          </a:p>
          <a:p>
            <a:pPr>
              <a:lnSpc>
                <a:spcPct val="100000"/>
              </a:lnSpc>
            </a:pPr>
            <a:r>
              <a:rPr lang="en-US" sz="2400" dirty="0" smtClean="0"/>
              <a:t>1,243 – sent to residential evaluation centers for up to 45 days</a:t>
            </a:r>
            <a:endParaRPr lang="en-US" sz="2400" dirty="0"/>
          </a:p>
        </p:txBody>
      </p:sp>
      <p:sp>
        <p:nvSpPr>
          <p:cNvPr id="6" name="TextBox 5"/>
          <p:cNvSpPr txBox="1"/>
          <p:nvPr/>
        </p:nvSpPr>
        <p:spPr>
          <a:xfrm>
            <a:off x="5072313" y="2681930"/>
            <a:ext cx="7119687" cy="3108543"/>
          </a:xfrm>
          <a:prstGeom prst="rect">
            <a:avLst/>
          </a:prstGeom>
          <a:noFill/>
        </p:spPr>
        <p:txBody>
          <a:bodyPr wrap="square" rtlCol="0">
            <a:spAutoFit/>
          </a:bodyPr>
          <a:lstStyle/>
          <a:p>
            <a:r>
              <a:rPr lang="en-US" sz="2800" dirty="0" smtClean="0"/>
              <a:t>GIVE KIDS A CHANCE coalition is working to limit the number of residential evaluations and to reduce the detention of any youth who are status offenders.</a:t>
            </a:r>
          </a:p>
          <a:p>
            <a:r>
              <a:rPr lang="en-US" sz="2800" dirty="0" smtClean="0"/>
              <a:t>During the current legislative session, GKAC will advocate for a change in the “disturbing schools” statute.</a:t>
            </a:r>
            <a:endParaRPr lang="en-US" sz="2800" dirty="0"/>
          </a:p>
        </p:txBody>
      </p:sp>
    </p:spTree>
    <p:extLst>
      <p:ext uri="{BB962C8B-B14F-4D97-AF65-F5344CB8AC3E}">
        <p14:creationId xmlns:p14="http://schemas.microsoft.com/office/powerpoint/2010/main" val="2903457281"/>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00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grpId="0" nodeType="afterEffect">
                                  <p:stCondLst>
                                    <p:cond delay="100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anim calcmode="lin" valueType="num">
                                      <p:cBhvr>
                                        <p:cTn id="2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7000"/>
                            </p:stCondLst>
                            <p:childTnLst>
                              <p:par>
                                <p:cTn id="29" presetID="42" presetClass="entr" presetSubtype="0" fill="hold" grpId="0" nodeType="afterEffect">
                                  <p:stCondLst>
                                    <p:cond delay="100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9000"/>
                            </p:stCondLst>
                            <p:childTnLst>
                              <p:par>
                                <p:cTn id="35" presetID="42" presetClass="exit" presetSubtype="0" fill="hold" grpId="1" nodeType="afterEffect">
                                  <p:stCondLst>
                                    <p:cond delay="2000"/>
                                  </p:stCondLst>
                                  <p:childTnLst>
                                    <p:animEffect transition="out" filter="fade">
                                      <p:cBhvr>
                                        <p:cTn id="36" dur="1000"/>
                                        <p:tgtEl>
                                          <p:spTgt spid="4">
                                            <p:txEl>
                                              <p:pRg st="0" end="0"/>
                                            </p:txEl>
                                          </p:spTgt>
                                        </p:tgtEl>
                                      </p:cBhvr>
                                    </p:animEffect>
                                    <p:anim calcmode="lin" valueType="num">
                                      <p:cBhvr>
                                        <p:cTn id="37"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38" dur="1000"/>
                                        <p:tgtEl>
                                          <p:spTgt spid="4">
                                            <p:txEl>
                                              <p:pRg st="0" end="0"/>
                                            </p:txEl>
                                          </p:spTgt>
                                        </p:tgtEl>
                                        <p:attrNameLst>
                                          <p:attrName>ppt_y</p:attrName>
                                        </p:attrNameLst>
                                      </p:cBhvr>
                                      <p:tavLst>
                                        <p:tav tm="0">
                                          <p:val>
                                            <p:strVal val="ppt_y"/>
                                          </p:val>
                                        </p:tav>
                                        <p:tav tm="100000">
                                          <p:val>
                                            <p:strVal val="ppt_y+.1"/>
                                          </p:val>
                                        </p:tav>
                                      </p:tavLst>
                                    </p:anim>
                                    <p:set>
                                      <p:cBhvr>
                                        <p:cTn id="39" dur="1" fill="hold">
                                          <p:stCondLst>
                                            <p:cond delay="999"/>
                                          </p:stCondLst>
                                        </p:cTn>
                                        <p:tgtEl>
                                          <p:spTgt spid="4">
                                            <p:txEl>
                                              <p:pRg st="0" end="0"/>
                                            </p:txEl>
                                          </p:spTgt>
                                        </p:tgtEl>
                                        <p:attrNameLst>
                                          <p:attrName>style.visibility</p:attrName>
                                        </p:attrNameLst>
                                      </p:cBhvr>
                                      <p:to>
                                        <p:strVal val="hidden"/>
                                      </p:to>
                                    </p:set>
                                  </p:childTnLst>
                                </p:cTn>
                              </p:par>
                            </p:childTnLst>
                          </p:cTn>
                        </p:par>
                        <p:par>
                          <p:cTn id="40" fill="hold">
                            <p:stCondLst>
                              <p:cond delay="12000"/>
                            </p:stCondLst>
                            <p:childTnLst>
                              <p:par>
                                <p:cTn id="41" presetID="42" presetClass="exit" presetSubtype="0" fill="hold" grpId="1" nodeType="afterEffect">
                                  <p:stCondLst>
                                    <p:cond delay="0"/>
                                  </p:stCondLst>
                                  <p:childTnLst>
                                    <p:animEffect transition="out" filter="fade">
                                      <p:cBhvr>
                                        <p:cTn id="42" dur="1000"/>
                                        <p:tgtEl>
                                          <p:spTgt spid="4">
                                            <p:txEl>
                                              <p:pRg st="1" end="1"/>
                                            </p:txEl>
                                          </p:spTgt>
                                        </p:tgtEl>
                                      </p:cBhvr>
                                    </p:animEffect>
                                    <p:anim calcmode="lin" valueType="num">
                                      <p:cBhvr>
                                        <p:cTn id="43"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p:tgtEl>
                                          <p:spTgt spid="4">
                                            <p:txEl>
                                              <p:pRg st="1" end="1"/>
                                            </p:txEl>
                                          </p:spTgt>
                                        </p:tgtEl>
                                        <p:attrNameLst>
                                          <p:attrName>ppt_y</p:attrName>
                                        </p:attrNameLst>
                                      </p:cBhvr>
                                      <p:tavLst>
                                        <p:tav tm="0">
                                          <p:val>
                                            <p:strVal val="ppt_y"/>
                                          </p:val>
                                        </p:tav>
                                        <p:tav tm="100000">
                                          <p:val>
                                            <p:strVal val="ppt_y+.1"/>
                                          </p:val>
                                        </p:tav>
                                      </p:tavLst>
                                    </p:anim>
                                    <p:set>
                                      <p:cBhvr>
                                        <p:cTn id="45" dur="1" fill="hold">
                                          <p:stCondLst>
                                            <p:cond delay="999"/>
                                          </p:stCondLst>
                                        </p:cTn>
                                        <p:tgtEl>
                                          <p:spTgt spid="4">
                                            <p:txEl>
                                              <p:pRg st="1" end="1"/>
                                            </p:txEl>
                                          </p:spTgt>
                                        </p:tgtEl>
                                        <p:attrNameLst>
                                          <p:attrName>style.visibility</p:attrName>
                                        </p:attrNameLst>
                                      </p:cBhvr>
                                      <p:to>
                                        <p:strVal val="hidden"/>
                                      </p:to>
                                    </p:set>
                                  </p:childTnLst>
                                </p:cTn>
                              </p:par>
                            </p:childTnLst>
                          </p:cTn>
                        </p:par>
                        <p:par>
                          <p:cTn id="46" fill="hold">
                            <p:stCondLst>
                              <p:cond delay="13000"/>
                            </p:stCondLst>
                            <p:childTnLst>
                              <p:par>
                                <p:cTn id="47" presetID="42" presetClass="exit" presetSubtype="0" fill="hold" grpId="1" nodeType="afterEffect">
                                  <p:stCondLst>
                                    <p:cond delay="0"/>
                                  </p:stCondLst>
                                  <p:childTnLst>
                                    <p:animEffect transition="out" filter="fade">
                                      <p:cBhvr>
                                        <p:cTn id="48" dur="1000"/>
                                        <p:tgtEl>
                                          <p:spTgt spid="4">
                                            <p:txEl>
                                              <p:pRg st="2" end="2"/>
                                            </p:txEl>
                                          </p:spTgt>
                                        </p:tgtEl>
                                      </p:cBhvr>
                                    </p:animEffect>
                                    <p:anim calcmode="lin" valueType="num">
                                      <p:cBhvr>
                                        <p:cTn id="49"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50" dur="1000"/>
                                        <p:tgtEl>
                                          <p:spTgt spid="4">
                                            <p:txEl>
                                              <p:pRg st="2" end="2"/>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4">
                                            <p:txEl>
                                              <p:pRg st="2" end="2"/>
                                            </p:txEl>
                                          </p:spTgt>
                                        </p:tgtEl>
                                        <p:attrNameLst>
                                          <p:attrName>style.visibility</p:attrName>
                                        </p:attrNameLst>
                                      </p:cBhvr>
                                      <p:to>
                                        <p:strVal val="hidden"/>
                                      </p:to>
                                    </p:set>
                                  </p:childTnLst>
                                </p:cTn>
                              </p:par>
                            </p:childTnLst>
                          </p:cTn>
                        </p:par>
                        <p:par>
                          <p:cTn id="52" fill="hold">
                            <p:stCondLst>
                              <p:cond delay="14000"/>
                            </p:stCondLst>
                            <p:childTnLst>
                              <p:par>
                                <p:cTn id="53" presetID="42" presetClass="exit" presetSubtype="0" fill="hold" grpId="1" nodeType="afterEffect">
                                  <p:stCondLst>
                                    <p:cond delay="0"/>
                                  </p:stCondLst>
                                  <p:childTnLst>
                                    <p:animEffect transition="out" filter="fade">
                                      <p:cBhvr>
                                        <p:cTn id="54" dur="1000"/>
                                        <p:tgtEl>
                                          <p:spTgt spid="4">
                                            <p:txEl>
                                              <p:pRg st="3" end="3"/>
                                            </p:txEl>
                                          </p:spTgt>
                                        </p:tgtEl>
                                      </p:cBhvr>
                                    </p:animEffect>
                                    <p:anim calcmode="lin" valueType="num">
                                      <p:cBhvr>
                                        <p:cTn id="55"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56" dur="1000"/>
                                        <p:tgtEl>
                                          <p:spTgt spid="4">
                                            <p:txEl>
                                              <p:pRg st="3" end="3"/>
                                            </p:txEl>
                                          </p:spTgt>
                                        </p:tgtEl>
                                        <p:attrNameLst>
                                          <p:attrName>ppt_y</p:attrName>
                                        </p:attrNameLst>
                                      </p:cBhvr>
                                      <p:tavLst>
                                        <p:tav tm="0">
                                          <p:val>
                                            <p:strVal val="ppt_y"/>
                                          </p:val>
                                        </p:tav>
                                        <p:tav tm="100000">
                                          <p:val>
                                            <p:strVal val="ppt_y+.1"/>
                                          </p:val>
                                        </p:tav>
                                      </p:tavLst>
                                    </p:anim>
                                    <p:set>
                                      <p:cBhvr>
                                        <p:cTn id="57" dur="1" fill="hold">
                                          <p:stCondLst>
                                            <p:cond delay="999"/>
                                          </p:stCondLst>
                                        </p:cTn>
                                        <p:tgtEl>
                                          <p:spTgt spid="4">
                                            <p:txEl>
                                              <p:pRg st="3" end="3"/>
                                            </p:txEl>
                                          </p:spTgt>
                                        </p:tgtEl>
                                        <p:attrNameLst>
                                          <p:attrName>style.visibility</p:attrName>
                                        </p:attrNameLst>
                                      </p:cBhvr>
                                      <p:to>
                                        <p:strVal val="hidden"/>
                                      </p:to>
                                    </p:set>
                                  </p:childTnLst>
                                </p:cTn>
                              </p:par>
                            </p:childTnLst>
                          </p:cTn>
                        </p:par>
                        <p:par>
                          <p:cTn id="58" fill="hold">
                            <p:stCondLst>
                              <p:cond delay="15000"/>
                            </p:stCondLst>
                            <p:childTnLst>
                              <p:par>
                                <p:cTn id="59" presetID="42" presetClass="exit" presetSubtype="0" fill="hold" grpId="1" nodeType="afterEffect">
                                  <p:stCondLst>
                                    <p:cond delay="0"/>
                                  </p:stCondLst>
                                  <p:childTnLst>
                                    <p:animEffect transition="out" filter="fade">
                                      <p:cBhvr>
                                        <p:cTn id="60" dur="1000"/>
                                        <p:tgtEl>
                                          <p:spTgt spid="4">
                                            <p:txEl>
                                              <p:pRg st="4" end="4"/>
                                            </p:txEl>
                                          </p:spTgt>
                                        </p:tgtEl>
                                      </p:cBhvr>
                                    </p:animEffect>
                                    <p:anim calcmode="lin" valueType="num">
                                      <p:cBhvr>
                                        <p:cTn id="61"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62" dur="1000"/>
                                        <p:tgtEl>
                                          <p:spTgt spid="4">
                                            <p:txEl>
                                              <p:pRg st="4" end="4"/>
                                            </p:txEl>
                                          </p:spTgt>
                                        </p:tgtEl>
                                        <p:attrNameLst>
                                          <p:attrName>ppt_y</p:attrName>
                                        </p:attrNameLst>
                                      </p:cBhvr>
                                      <p:tavLst>
                                        <p:tav tm="0">
                                          <p:val>
                                            <p:strVal val="ppt_y"/>
                                          </p:val>
                                        </p:tav>
                                        <p:tav tm="100000">
                                          <p:val>
                                            <p:strVal val="ppt_y+.1"/>
                                          </p:val>
                                        </p:tav>
                                      </p:tavLst>
                                    </p:anim>
                                    <p:set>
                                      <p:cBhvr>
                                        <p:cTn id="63" dur="1" fill="hold">
                                          <p:stCondLst>
                                            <p:cond delay="999"/>
                                          </p:stCondLst>
                                        </p:cTn>
                                        <p:tgtEl>
                                          <p:spTgt spid="4">
                                            <p:txEl>
                                              <p:pRg st="4" end="4"/>
                                            </p:txEl>
                                          </p:spTgt>
                                        </p:tgtEl>
                                        <p:attrNameLst>
                                          <p:attrName>style.visibility</p:attrName>
                                        </p:attrNameLst>
                                      </p:cBhvr>
                                      <p:to>
                                        <p:strVal val="hidden"/>
                                      </p:to>
                                    </p:set>
                                  </p:childTnLst>
                                </p:cTn>
                              </p:par>
                            </p:childTnLst>
                          </p:cTn>
                        </p:par>
                        <p:par>
                          <p:cTn id="64" fill="hold">
                            <p:stCondLst>
                              <p:cond delay="16000"/>
                            </p:stCondLst>
                            <p:childTnLst>
                              <p:par>
                                <p:cTn id="65" presetID="10" presetClass="entr" presetSubtype="0" fill="hold" grpId="0" nodeType="after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5A1F0CE0-FF90-47F3-91B6-904DBDF83745" descr="5A1F0CE0-FF90-47F3-91B6-904DBDF837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138" y="284176"/>
            <a:ext cx="8389656" cy="6292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Give Kids a Chance</a:t>
            </a:r>
            <a:endParaRPr lang="en-US" dirty="0"/>
          </a:p>
        </p:txBody>
      </p:sp>
      <p:sp>
        <p:nvSpPr>
          <p:cNvPr id="4" name="Text Placeholder 3"/>
          <p:cNvSpPr>
            <a:spLocks noGrp="1"/>
          </p:cNvSpPr>
          <p:nvPr>
            <p:ph type="body" sz="half" idx="2"/>
          </p:nvPr>
        </p:nvSpPr>
        <p:spPr>
          <a:xfrm>
            <a:off x="8526071" y="1792936"/>
            <a:ext cx="3114944" cy="4537526"/>
          </a:xfrm>
        </p:spPr>
        <p:txBody>
          <a:bodyPr>
            <a:noAutofit/>
          </a:bodyPr>
          <a:lstStyle/>
          <a:p>
            <a:r>
              <a:rPr lang="en-US" sz="2400" dirty="0" smtClean="0"/>
              <a:t>Our Youth Justice Advocate, Tracey Tucker, talking with radio show host Cynthia Hardy about the School-to-Prison Pipeline, The “Give Kids A Chance” Coalition, and the Disturbing Schools statute.</a:t>
            </a:r>
          </a:p>
          <a:p>
            <a:r>
              <a:rPr lang="en-US" sz="2400" dirty="0" smtClean="0"/>
              <a:t>November 14, 2015</a:t>
            </a:r>
            <a:endParaRPr lang="en-US" sz="2400" dirty="0"/>
          </a:p>
        </p:txBody>
      </p:sp>
    </p:spTree>
    <p:extLst>
      <p:ext uri="{BB962C8B-B14F-4D97-AF65-F5344CB8AC3E}">
        <p14:creationId xmlns:p14="http://schemas.microsoft.com/office/powerpoint/2010/main" val="1837000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8000">
        <p15:prstTrans prst="peelOff"/>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grpId="0" nodeType="after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4">
                                            <p:txEl>
                                              <p:pRg st="0" end="0"/>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xEl>
                                              <p:pRg st="0" end="0"/>
                                            </p:txEl>
                                          </p:spTgt>
                                        </p:tgtEl>
                                        <p:attrNameLst>
                                          <p:attrName>ppt_y</p:attrName>
                                        </p:attrNameLst>
                                      </p:cBhvr>
                                      <p:tavLst>
                                        <p:tav tm="0">
                                          <p:val>
                                            <p:strVal val="#ppt_y-.03"/>
                                          </p:val>
                                        </p:tav>
                                        <p:tav tm="100000">
                                          <p:val>
                                            <p:strVal val="#ppt_y"/>
                                          </p:val>
                                        </p:tav>
                                      </p:tavLst>
                                    </p:anim>
                                  </p:childTnLst>
                                </p:cTn>
                              </p:par>
                            </p:childTnLst>
                          </p:cTn>
                        </p:par>
                        <p:par>
                          <p:cTn id="17" fill="hold">
                            <p:stCondLst>
                              <p:cond delay="3000"/>
                            </p:stCondLst>
                            <p:childTnLst>
                              <p:par>
                                <p:cTn id="18" presetID="37" presetClass="entr" presetSubtype="0" fill="hold" grpId="0" nodeType="afterEffect">
                                  <p:stCondLst>
                                    <p:cond delay="100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anim calcmode="lin" valueType="num">
                                      <p:cBhvr>
                                        <p:cTn id="21"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Disturbing schools</a:t>
            </a:r>
            <a:endParaRPr lang="en-US" dirty="0"/>
          </a:p>
        </p:txBody>
      </p:sp>
      <p:sp>
        <p:nvSpPr>
          <p:cNvPr id="5" name="Text Placeholder 4"/>
          <p:cNvSpPr>
            <a:spLocks noGrp="1"/>
          </p:cNvSpPr>
          <p:nvPr>
            <p:ph type="body" sz="half" idx="2"/>
          </p:nvPr>
        </p:nvSpPr>
        <p:spPr>
          <a:xfrm>
            <a:off x="8751549" y="2147485"/>
            <a:ext cx="3200400" cy="3432319"/>
          </a:xfrm>
        </p:spPr>
        <p:txBody>
          <a:bodyPr/>
          <a:lstStyle/>
          <a:p>
            <a:r>
              <a:rPr lang="en-US" sz="2200" dirty="0" smtClean="0"/>
              <a:t>We continue to lobby for the repeal of “disturbing schools,” the segregation-era zero tolerance law that over-criminalizes youthful misbehavior.</a:t>
            </a:r>
          </a:p>
          <a:p>
            <a:endParaRPr lang="en-US" dirty="0"/>
          </a:p>
        </p:txBody>
      </p:sp>
      <p:pic>
        <p:nvPicPr>
          <p:cNvPr id="12" name="How did school safety get so dangerous-">
            <a:hlinkClick r:id="" action="ppaction://media"/>
          </p:cNvPr>
          <p:cNvPicPr>
            <a:picLocks noChangeAspect="1"/>
          </p:cNvPicPr>
          <p:nvPr>
            <a:videoFile r:link="rId2"/>
            <p:extLst>
              <p:ext uri="{DAA4B4D4-6D71-4841-9C94-3DE7FCFB9230}">
                <p14:media xmlns:p14="http://schemas.microsoft.com/office/powerpoint/2010/main" r:embed="rId1">
                  <p14:fade out="1000"/>
                </p14:media>
              </p:ext>
            </p:extLst>
          </p:nvPr>
        </p:nvPicPr>
        <p:blipFill>
          <a:blip r:embed="rId7"/>
          <a:stretch>
            <a:fillRect/>
          </a:stretch>
        </p:blipFill>
        <p:spPr>
          <a:xfrm>
            <a:off x="206737" y="1792218"/>
            <a:ext cx="8374247" cy="4710514"/>
          </a:xfrm>
          <a:prstGeom prst="rect">
            <a:avLst/>
          </a:prstGeom>
          <a:ln>
            <a:noFill/>
          </a:ln>
          <a:effectLst>
            <a:outerShdw blurRad="190500" algn="tl" rotWithShape="0">
              <a:srgbClr val="000000">
                <a:alpha val="70000"/>
              </a:srgbClr>
            </a:outerShdw>
          </a:effectLst>
        </p:spPr>
      </p:pic>
      <p:pic>
        <p:nvPicPr>
          <p:cNvPr id="3" name="Adam SaundersMark Cousins-Searching The Mystery www.mp3lio.net ">
            <a:hlinkClick r:id="" action="ppaction://media"/>
          </p:cNvPr>
          <p:cNvPicPr>
            <a:picLocks noChangeAspect="1"/>
          </p:cNvPicPr>
          <p:nvPr>
            <a:audioFile r:link="rId4"/>
            <p:extLst>
              <p:ext uri="{DAA4B4D4-6D71-4841-9C94-3DE7FCFB9230}">
                <p14:media xmlns:p14="http://schemas.microsoft.com/office/powerpoint/2010/main" r:embed="rId3">
                  <p14:fade out="2000"/>
                </p14:media>
              </p:ext>
            </p:extLst>
          </p:nvPr>
        </p:nvPicPr>
        <p:blipFill>
          <a:blip r:embed="rId8"/>
          <a:stretch>
            <a:fillRect/>
          </a:stretch>
        </p:blipFill>
        <p:spPr>
          <a:xfrm>
            <a:off x="9890891" y="5005563"/>
            <a:ext cx="609600" cy="652917"/>
          </a:xfrm>
          <a:prstGeom prst="rect">
            <a:avLst/>
          </a:prstGeom>
        </p:spPr>
      </p:pic>
    </p:spTree>
    <p:extLst>
      <p:ext uri="{BB962C8B-B14F-4D97-AF65-F5344CB8AC3E}">
        <p14:creationId xmlns:p14="http://schemas.microsoft.com/office/powerpoint/2010/main" val="2755029149"/>
      </p:ext>
    </p:extLst>
  </p:cSld>
  <p:clrMapOvr>
    <a:masterClrMapping/>
  </p:clrMapOvr>
  <p:transition spd="slow" advClick="0" advTm="5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55" fill="hold"/>
                                        <p:tgtEl>
                                          <p:spTgt spid="12"/>
                                        </p:tgtEl>
                                      </p:cBhvr>
                                    </p:cmd>
                                  </p:childTnLst>
                                </p:cTn>
                              </p:par>
                            </p:childTnLst>
                          </p:cTn>
                        </p:par>
                        <p:par>
                          <p:cTn id="7" fill="hold">
                            <p:stCondLst>
                              <p:cond delay="52755"/>
                            </p:stCondLst>
                            <p:childTnLst>
                              <p:par>
                                <p:cTn id="8" presetID="10" presetClass="entr" presetSubtype="0" fill="hold" grpId="0" nodeType="afterEffect">
                                  <p:stCondLst>
                                    <p:cond delay="52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 presetClass="mediacall" presetSubtype="0" fill="hold" nodeType="withEffect">
                                  <p:stCondLst>
                                    <p:cond delay="520"/>
                                  </p:stCondLst>
                                  <p:childTnLst>
                                    <p:cmd type="call" cmd="playFrom(0.0)">
                                      <p:cBhvr>
                                        <p:cTn id="1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12"/>
                </p:tgtEl>
              </p:cMediaNode>
            </p:video>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audio>
              <p:cMediaNode vol="80000" numSld="999" showWhenStopped="0">
                <p:cTn id="19" fill="hold" display="0">
                  <p:stCondLst>
                    <p:cond delay="indefinite"/>
                  </p:stCondLst>
                  <p:endCondLst>
                    <p:cond evt="onStopAudio" delay="0">
                      <p:tgtEl>
                        <p:sldTgt/>
                      </p:tgtEl>
                    </p:cond>
                  </p:endCondLst>
                </p:cTn>
                <p:tgtEl>
                  <p:spTgt spid="3"/>
                </p:tgtEl>
              </p:cMediaNode>
            </p:audio>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supported Act 22 – Expungement of Juvenile Records</a:t>
            </a:r>
            <a:endParaRPr lang="en-US" dirty="0"/>
          </a:p>
        </p:txBody>
      </p:sp>
      <p:sp>
        <p:nvSpPr>
          <p:cNvPr id="3" name="Content Placeholder 2"/>
          <p:cNvSpPr>
            <a:spLocks noGrp="1"/>
          </p:cNvSpPr>
          <p:nvPr>
            <p:ph idx="1"/>
          </p:nvPr>
        </p:nvSpPr>
        <p:spPr>
          <a:xfrm>
            <a:off x="936594" y="2011679"/>
            <a:ext cx="5623429" cy="4198051"/>
          </a:xfrm>
        </p:spPr>
        <p:txBody>
          <a:bodyPr/>
          <a:lstStyle/>
          <a:p>
            <a:pPr marL="0" indent="0">
              <a:buNone/>
            </a:pPr>
            <a:r>
              <a:rPr lang="en-US" dirty="0" smtClean="0"/>
              <a:t>Many </a:t>
            </a:r>
            <a:r>
              <a:rPr lang="en-US" dirty="0"/>
              <a:t>young offenders avoid further contact with the law after their first arrests, but records of those early crimes can haunt them later in life if steps aren't taken to ensure those documents remained sealed or are </a:t>
            </a:r>
            <a:r>
              <a:rPr lang="en-US" dirty="0" smtClean="0"/>
              <a:t>destroyed.</a:t>
            </a:r>
            <a:br>
              <a:rPr lang="en-US" dirty="0" smtClean="0"/>
            </a:br>
            <a:r>
              <a:rPr lang="en-US" dirty="0" smtClean="0"/>
              <a:t/>
            </a:r>
            <a:br>
              <a:rPr lang="en-US" dirty="0" smtClean="0"/>
            </a:br>
            <a:r>
              <a:rPr lang="en-US" dirty="0" smtClean="0"/>
              <a:t>Act 22, as </a:t>
            </a:r>
            <a:r>
              <a:rPr lang="en-US" dirty="0"/>
              <a:t>enacted into law and upon application after satisfaction of any imposed sentence or other punishment, a non-violent juvenile offender or status offender can have his or her record expunged.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023" y="2734533"/>
            <a:ext cx="3657600" cy="2752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3962060"/>
      </p:ext>
    </p:extLst>
  </p:cSld>
  <p:clrMapOvr>
    <a:masterClrMapping/>
  </p:clrMapOvr>
  <p:transition spd="slow" advClick="0" advTm="15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700"/>
                            </p:stCondLst>
                            <p:childTnLst>
                              <p:par>
                                <p:cTn id="10" presetID="50" presetClass="entr" presetSubtype="0" decel="100000"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penalty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2706" y="2011363"/>
            <a:ext cx="9525000" cy="4206875"/>
          </a:xfrm>
        </p:spPr>
      </p:pic>
    </p:spTree>
    <p:extLst>
      <p:ext uri="{BB962C8B-B14F-4D97-AF65-F5344CB8AC3E}">
        <p14:creationId xmlns:p14="http://schemas.microsoft.com/office/powerpoint/2010/main" val="424627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crush"/>
      </p:transition>
    </mc:Choice>
    <mc:Fallback xmlns="">
      <p:transition spd="slow" advClick="0" advTm="3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Penalty	</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8110" y="2147486"/>
            <a:ext cx="5566849" cy="3875919"/>
          </a:xfrm>
        </p:spPr>
      </p:pic>
      <p:sp>
        <p:nvSpPr>
          <p:cNvPr id="6" name="Text Placeholder 5"/>
          <p:cNvSpPr>
            <a:spLocks noGrp="1"/>
          </p:cNvSpPr>
          <p:nvPr>
            <p:ph type="body" sz="half" idx="2"/>
          </p:nvPr>
        </p:nvSpPr>
        <p:spPr>
          <a:xfrm>
            <a:off x="6208295" y="1784914"/>
            <a:ext cx="5117431" cy="4884822"/>
          </a:xfrm>
        </p:spPr>
        <p:txBody>
          <a:bodyPr>
            <a:noAutofit/>
          </a:bodyPr>
          <a:lstStyle/>
          <a:p>
            <a:r>
              <a:rPr lang="en-US" sz="2200" dirty="0" smtClean="0"/>
              <a:t>South Carolina’s supply of the lethal injection drug cocktail expired in 2013, and the state has been looking for alternatives.  H. 3853 attempts to keep any new developments secret from the public, and even the defendant.  </a:t>
            </a:r>
          </a:p>
          <a:p>
            <a:r>
              <a:rPr lang="en-US" sz="2200" dirty="0" smtClean="0"/>
              <a:t>Experimental cocktails have notoriously resulted in horrifically botched executions in Oklahoma, Arizona, Ohio &amp; South Dakota.</a:t>
            </a:r>
          </a:p>
          <a:p>
            <a:r>
              <a:rPr lang="en-US" sz="2200" dirty="0" smtClean="0"/>
              <a:t>Keeping the contents of the syringe secret is a violation of the 8</a:t>
            </a:r>
            <a:r>
              <a:rPr lang="en-US" sz="2200" baseline="30000" dirty="0" smtClean="0"/>
              <a:t>th</a:t>
            </a:r>
            <a:r>
              <a:rPr lang="en-US" sz="2200" dirty="0" smtClean="0"/>
              <a:t> Amendment protecting against Cruel &amp; Unusual Punishment.</a:t>
            </a:r>
            <a:endParaRPr lang="en-US" sz="2200" dirty="0"/>
          </a:p>
        </p:txBody>
      </p:sp>
      <p:sp>
        <p:nvSpPr>
          <p:cNvPr id="8" name="TextBox 7"/>
          <p:cNvSpPr txBox="1"/>
          <p:nvPr/>
        </p:nvSpPr>
        <p:spPr>
          <a:xfrm>
            <a:off x="528109" y="6054789"/>
            <a:ext cx="5566849" cy="646331"/>
          </a:xfrm>
          <a:prstGeom prst="rect">
            <a:avLst/>
          </a:prstGeom>
          <a:noFill/>
        </p:spPr>
        <p:txBody>
          <a:bodyPr wrap="square" rtlCol="0">
            <a:spAutoFit/>
          </a:bodyPr>
          <a:lstStyle/>
          <a:p>
            <a:r>
              <a:rPr lang="en-US" dirty="0" smtClean="0"/>
              <a:t>Death row at </a:t>
            </a:r>
            <a:r>
              <a:rPr lang="en-US" dirty="0" err="1" smtClean="0"/>
              <a:t>Lieber</a:t>
            </a:r>
            <a:r>
              <a:rPr lang="en-US" dirty="0" smtClean="0"/>
              <a:t> Correctional Institution in Dorchester County, SC.</a:t>
            </a:r>
            <a:endParaRPr lang="en-US" dirty="0"/>
          </a:p>
        </p:txBody>
      </p:sp>
    </p:spTree>
    <p:extLst>
      <p:ext uri="{BB962C8B-B14F-4D97-AF65-F5344CB8AC3E}">
        <p14:creationId xmlns:p14="http://schemas.microsoft.com/office/powerpoint/2010/main" val="129723589"/>
      </p:ext>
    </p:extLst>
  </p:cSld>
  <p:clrMapOvr>
    <a:masterClrMapping/>
  </p:clrMapOvr>
  <p:transition spd="med" advClick="0" advTm="21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500"/>
                            </p:stCondLst>
                            <p:childTnLst>
                              <p:par>
                                <p:cTn id="15" presetID="10" presetClass="entr" presetSubtype="0" fill="hold" grpId="0" nodeType="afterEffect">
                                  <p:stCondLst>
                                    <p:cond delay="875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par>
                          <p:cTn id="18" fill="hold">
                            <p:stCondLst>
                              <p:cond delay="9750"/>
                            </p:stCondLst>
                            <p:childTnLst>
                              <p:par>
                                <p:cTn id="19" presetID="10" presetClass="entr" presetSubtype="0" fill="hold" grpId="0" nodeType="afterEffect">
                                  <p:stCondLst>
                                    <p:cond delay="600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Indigent Defense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80492" y="1624967"/>
            <a:ext cx="7526594" cy="48086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0674271"/>
      </p:ext>
    </p:extLst>
  </p:cSld>
  <p:clrMapOvr>
    <a:masterClrMapping/>
  </p:clrMapOvr>
  <mc:AlternateContent xmlns:mc="http://schemas.openxmlformats.org/markup-compatibility/2006" xmlns:p14="http://schemas.microsoft.com/office/powerpoint/2010/main">
    <mc:Choice Requires="p14">
      <p:transition spd="slow" p14:dur="4400" advClick="0" advTm="3000">
        <p14:honeycomb/>
      </p:transition>
    </mc:Choice>
    <mc:Fallback xmlns="">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Amendment</a:t>
            </a:r>
            <a:endParaRPr lang="en-US" dirty="0"/>
          </a:p>
        </p:txBody>
      </p:sp>
      <p:pic>
        <p:nvPicPr>
          <p:cNvPr id="4" name="Content Placeholder 3"/>
          <p:cNvPicPr>
            <a:picLocks noGrp="1" noChangeAspect="1"/>
          </p:cNvPicPr>
          <p:nvPr>
            <p:ph idx="1"/>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05983" y="1331495"/>
            <a:ext cx="6580034" cy="5185068"/>
          </a:xfrm>
          <a:effectLst>
            <a:outerShdw blurRad="190500" dist="469900" dir="3000000" sx="95000" sy="95000" algn="t" rotWithShape="0">
              <a:prstClr val="black">
                <a:alpha val="40000"/>
              </a:prstClr>
            </a:outerShdw>
          </a:effectLst>
        </p:spPr>
      </p:pic>
      <p:pic>
        <p:nvPicPr>
          <p:cNvPr id="3" name="Moby-Lenox www.mp3lio.net ">
            <a:hlinkClick r:id="" action="ppaction://media"/>
          </p:cNvPr>
          <p:cNvPicPr>
            <a:picLocks noChangeAspect="1"/>
          </p:cNvPicPr>
          <p:nvPr>
            <a:audioFile r:link="rId2"/>
            <p:extLst>
              <p:ext uri="{DAA4B4D4-6D71-4841-9C94-3DE7FCFB9230}">
                <p14:media xmlns:p14="http://schemas.microsoft.com/office/powerpoint/2010/main" r:embed="rId1">
                  <p14:fade in="1500" out="1500"/>
                </p14:media>
              </p:ext>
            </p:extLst>
          </p:nvPr>
        </p:nvPicPr>
        <p:blipFill>
          <a:blip r:embed="rId6"/>
          <a:stretch>
            <a:fillRect/>
          </a:stretch>
        </p:blipFill>
        <p:spPr>
          <a:xfrm>
            <a:off x="1957753" y="5392615"/>
            <a:ext cx="609600" cy="609600"/>
          </a:xfrm>
          <a:prstGeom prst="rect">
            <a:avLst/>
          </a:prstGeom>
        </p:spPr>
      </p:pic>
    </p:spTree>
    <p:extLst>
      <p:ext uri="{BB962C8B-B14F-4D97-AF65-F5344CB8AC3E}">
        <p14:creationId xmlns:p14="http://schemas.microsoft.com/office/powerpoint/2010/main" val="178894481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3" presetClass="entr" presetSubtype="16" fill="hold" grpId="0" nodeType="after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childTnLst>
                                </p:cTn>
                              </p:par>
                              <p:par>
                                <p:cTn id="12" presetID="42" presetClass="entr" presetSubtype="0" fill="hold"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Child support</a:t>
            </a:r>
            <a:endParaRPr lang="en-US" dirty="0"/>
          </a:p>
        </p:txBody>
      </p:sp>
      <p:sp>
        <p:nvSpPr>
          <p:cNvPr id="12" name="Text Placeholder 11"/>
          <p:cNvSpPr>
            <a:spLocks noGrp="1"/>
          </p:cNvSpPr>
          <p:nvPr>
            <p:ph type="body" sz="half" idx="2"/>
          </p:nvPr>
        </p:nvSpPr>
        <p:spPr>
          <a:xfrm>
            <a:off x="3956506" y="1857001"/>
            <a:ext cx="4276905" cy="4641010"/>
          </a:xfrm>
        </p:spPr>
        <p:txBody>
          <a:bodyPr>
            <a:noAutofit/>
          </a:bodyPr>
          <a:lstStyle/>
          <a:p>
            <a:r>
              <a:rPr lang="en-US" sz="2400" dirty="0" smtClean="0"/>
              <a:t>Can’t pay child support?  Go directly to jail!</a:t>
            </a:r>
          </a:p>
          <a:p>
            <a:r>
              <a:rPr lang="en-US" sz="2400" dirty="0" smtClean="0"/>
              <a:t>This practice is in direct contrast to a US Supreme Court ruling that if a parent does not have the ability to pay child support, they cannot be jailed.</a:t>
            </a:r>
          </a:p>
          <a:p>
            <a:r>
              <a:rPr lang="en-US" sz="2400" dirty="0" smtClean="0"/>
              <a:t>We are working with allies across the state to ensure this rule is followed.</a:t>
            </a:r>
            <a:endParaRPr lang="en-US" sz="2400" dirty="0"/>
          </a:p>
        </p:txBody>
      </p:sp>
      <p:pic>
        <p:nvPicPr>
          <p:cNvPr id="4" name="What does present-day U.S. have in common with Olde Englan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206500" y="2454275"/>
            <a:ext cx="6127750" cy="3446463"/>
          </a:xfrm>
        </p:spPr>
      </p:pic>
      <p:pic>
        <p:nvPicPr>
          <p:cNvPr id="2" name="RJD2-De L'alouette www.mp3lio.net ">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0409494"/>
      </p:ext>
    </p:extLst>
  </p:cSld>
  <p:clrMapOvr>
    <a:masterClrMapping/>
  </p:clrMapOvr>
  <p:transition spd="slow" advClick="0" advTm="79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800" decel="100000"/>
                                        <p:tgtEl>
                                          <p:spTgt spid="12">
                                            <p:txEl>
                                              <p:pRg st="0" end="0"/>
                                            </p:txEl>
                                          </p:spTgt>
                                        </p:tgtEl>
                                      </p:cBhvr>
                                    </p:animEffect>
                                    <p:anim calcmode="lin" valueType="num">
                                      <p:cBhvr>
                                        <p:cTn id="8" dur="800" decel="100000" fill="hold"/>
                                        <p:tgtEl>
                                          <p:spTgt spid="12">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2">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2">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grpId="0" nodeType="afterEffect">
                                  <p:stCondLst>
                                    <p:cond delay="150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800" decel="100000"/>
                                        <p:tgtEl>
                                          <p:spTgt spid="12">
                                            <p:txEl>
                                              <p:pRg st="1" end="1"/>
                                            </p:txEl>
                                          </p:spTgt>
                                        </p:tgtEl>
                                      </p:cBhvr>
                                    </p:animEffect>
                                    <p:anim calcmode="lin" valueType="num">
                                      <p:cBhvr>
                                        <p:cTn id="17" dur="800" decel="100000" fill="hold"/>
                                        <p:tgtEl>
                                          <p:spTgt spid="12">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2">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2">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2">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2">
                                            <p:txEl>
                                              <p:pRg st="1" end="1"/>
                                            </p:txEl>
                                          </p:spTgt>
                                        </p:tgtEl>
                                        <p:attrNameLst>
                                          <p:attrName>ppt_y</p:attrName>
                                        </p:attrNameLst>
                                      </p:cBhvr>
                                      <p:tavLst>
                                        <p:tav tm="0">
                                          <p:val>
                                            <p:strVal val="#ppt_y+0.1"/>
                                          </p:val>
                                        </p:tav>
                                        <p:tav tm="100000">
                                          <p:val>
                                            <p:strVal val="#ppt_y"/>
                                          </p:val>
                                        </p:tav>
                                      </p:tavLst>
                                    </p:anim>
                                  </p:childTnLst>
                                </p:cTn>
                              </p:par>
                            </p:childTnLst>
                          </p:cTn>
                        </p:par>
                        <p:par>
                          <p:cTn id="22" fill="hold">
                            <p:stCondLst>
                              <p:cond delay="3500"/>
                            </p:stCondLst>
                            <p:childTnLst>
                              <p:par>
                                <p:cTn id="23" presetID="30" presetClass="entr" presetSubtype="0" fill="hold" grpId="0" nodeType="afterEffect">
                                  <p:stCondLst>
                                    <p:cond delay="300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800" decel="100000"/>
                                        <p:tgtEl>
                                          <p:spTgt spid="12">
                                            <p:txEl>
                                              <p:pRg st="2" end="2"/>
                                            </p:txEl>
                                          </p:spTgt>
                                        </p:tgtEl>
                                      </p:cBhvr>
                                    </p:animEffect>
                                    <p:anim calcmode="lin" valueType="num">
                                      <p:cBhvr>
                                        <p:cTn id="26" dur="800" decel="100000" fill="hold"/>
                                        <p:tgtEl>
                                          <p:spTgt spid="12">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2">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2">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2">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2">
                                            <p:txEl>
                                              <p:pRg st="2" end="2"/>
                                            </p:txEl>
                                          </p:spTgt>
                                        </p:tgtEl>
                                        <p:attrNameLst>
                                          <p:attrName>ppt_y</p:attrName>
                                        </p:attrNameLst>
                                      </p:cBhvr>
                                      <p:tavLst>
                                        <p:tav tm="0">
                                          <p:val>
                                            <p:strVal val="#ppt_y+0.1"/>
                                          </p:val>
                                        </p:tav>
                                        <p:tav tm="100000">
                                          <p:val>
                                            <p:strVal val="#ppt_y"/>
                                          </p:val>
                                        </p:tav>
                                      </p:tavLst>
                                    </p:anim>
                                  </p:childTnLst>
                                </p:cTn>
                              </p:par>
                            </p:childTnLst>
                          </p:cTn>
                        </p:par>
                        <p:par>
                          <p:cTn id="31" fill="hold">
                            <p:stCondLst>
                              <p:cond delay="7500"/>
                            </p:stCondLst>
                            <p:childTnLst>
                              <p:par>
                                <p:cTn id="32" presetID="1" presetClass="mediacall" presetSubtype="0" fill="hold" nodeType="afterEffect">
                                  <p:stCondLst>
                                    <p:cond delay="3000"/>
                                  </p:stCondLst>
                                  <p:childTnLst>
                                    <p:cmd type="call" cmd="playFrom(0.0)">
                                      <p:cBhvr>
                                        <p:cTn id="33" dur="68823" fill="hold"/>
                                        <p:tgtEl>
                                          <p:spTgt spid="4"/>
                                        </p:tgtEl>
                                      </p:cBhvr>
                                    </p:cmd>
                                  </p:childTnLst>
                                </p:cTn>
                              </p:par>
                            </p:childTnLst>
                          </p:cTn>
                        </p:par>
                        <p:par>
                          <p:cTn id="34" fill="hold">
                            <p:stCondLst>
                              <p:cond delay="79323"/>
                            </p:stCondLst>
                            <p:childTnLst>
                              <p:par>
                                <p:cTn id="35" presetID="1" presetClass="mediacall" presetSubtype="0" fill="hold" nodeType="after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37" fill="hold" display="0">
                  <p:stCondLst>
                    <p:cond delay="indefinite"/>
                  </p:stCondLst>
                </p:cTn>
                <p:tgtEl>
                  <p:spTgt spid="4"/>
                </p:tgtEl>
              </p:cMediaNode>
            </p:video>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59000"/>
                                  </p:stCondLst>
                                  <p:childTnLst>
                                    <p:cmd type="call" cmd="togglePause">
                                      <p:cBhvr>
                                        <p:cTn id="42" dur="1" fill="hold"/>
                                        <p:tgtEl>
                                          <p:spTgt spid="4"/>
                                        </p:tgtEl>
                                      </p:cBhvr>
                                    </p:cmd>
                                  </p:childTnLst>
                                </p:cTn>
                              </p:par>
                            </p:childTnLst>
                          </p:cTn>
                        </p:par>
                      </p:childTnLst>
                    </p:cTn>
                  </p:par>
                </p:childTnLst>
              </p:cTn>
              <p:nextCondLst>
                <p:cond evt="onClick" delay="0">
                  <p:tgtEl>
                    <p:spTgt spid="4"/>
                  </p:tgtEl>
                </p:cond>
              </p:nextCondLst>
            </p:seq>
            <p:audio>
              <p:cMediaNode vol="80000" numSld="999" showWhenStopped="0">
                <p:cTn id="43" fill="hold" display="0">
                  <p:stCondLst>
                    <p:cond delay="indefinite"/>
                  </p:stCondLst>
                  <p:endCondLst>
                    <p:cond evt="onStopAudio" delay="0">
                      <p:tgtEl>
                        <p:sldTgt/>
                      </p:tgtEl>
                    </p:cond>
                  </p:endCondLst>
                </p:cTn>
                <p:tgtEl>
                  <p:spTgt spid="2"/>
                </p:tgtEl>
              </p:cMediaNode>
            </p:audio>
          </p:childTnLst>
        </p:cTn>
      </p:par>
    </p:tnLst>
    <p:bldLst>
      <p:bldP spid="1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Indigent defense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500" y="2155451"/>
            <a:ext cx="6127750" cy="4042524"/>
          </a:xfrm>
        </p:spPr>
      </p:pic>
      <p:sp>
        <p:nvSpPr>
          <p:cNvPr id="4" name="Text Placeholder 3"/>
          <p:cNvSpPr>
            <a:spLocks noGrp="1"/>
          </p:cNvSpPr>
          <p:nvPr>
            <p:ph type="body" sz="half" idx="2"/>
          </p:nvPr>
        </p:nvSpPr>
        <p:spPr>
          <a:xfrm>
            <a:off x="7789023" y="2147486"/>
            <a:ext cx="3200400" cy="2296177"/>
          </a:xfrm>
        </p:spPr>
        <p:txBody>
          <a:bodyPr/>
          <a:lstStyle/>
          <a:p>
            <a:r>
              <a:rPr lang="en-US" dirty="0" smtClean="0"/>
              <a:t>Indigent defendants in South Carolina’s 212 municipal courts routinely plead guilty to minor charges without understanding – sometimes without even being informed of – their right to legal counsel, free of charge.</a:t>
            </a:r>
            <a:endParaRPr lang="en-US" dirty="0"/>
          </a:p>
        </p:txBody>
      </p:sp>
      <p:sp>
        <p:nvSpPr>
          <p:cNvPr id="3" name="TextBox 2"/>
          <p:cNvSpPr txBox="1"/>
          <p:nvPr/>
        </p:nvSpPr>
        <p:spPr>
          <a:xfrm>
            <a:off x="7789023" y="4443663"/>
            <a:ext cx="4066093" cy="1477328"/>
          </a:xfrm>
          <a:prstGeom prst="rect">
            <a:avLst/>
          </a:prstGeom>
          <a:noFill/>
        </p:spPr>
        <p:txBody>
          <a:bodyPr wrap="square" rtlCol="0">
            <a:spAutoFit/>
          </a:bodyPr>
          <a:lstStyle/>
          <a:p>
            <a:r>
              <a:rPr lang="en-US" dirty="0" smtClean="0"/>
              <a:t>ACLU of SC, National ACLU and the National Association of Criminal Defense Attorneys are developing a state-wide strategy of advocacy &amp; litigation.</a:t>
            </a:r>
            <a:endParaRPr lang="en-US" dirty="0"/>
          </a:p>
        </p:txBody>
      </p:sp>
    </p:spTree>
    <p:extLst>
      <p:ext uri="{BB962C8B-B14F-4D97-AF65-F5344CB8AC3E}">
        <p14:creationId xmlns:p14="http://schemas.microsoft.com/office/powerpoint/2010/main" val="369640475"/>
      </p:ext>
    </p:extLst>
  </p:cSld>
  <p:clrMapOvr>
    <a:masterClrMapping/>
  </p:clrMapOvr>
  <mc:AlternateContent xmlns:mc="http://schemas.openxmlformats.org/markup-compatibility/2006" xmlns:p14="http://schemas.microsoft.com/office/powerpoint/2010/main">
    <mc:Choice Requires="p14">
      <p:transition spd="slow" p14:dur="1250" advClick="0" advTm="16000">
        <p14:flip dir="r"/>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iterate type="wd">
                                    <p:tmPct val="10000"/>
                                  </p:iterate>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par>
                          <p:cTn id="15" fill="hold">
                            <p:stCondLst>
                              <p:cond delay="3150"/>
                            </p:stCondLst>
                            <p:childTnLst>
                              <p:par>
                                <p:cTn id="16" presetID="22" presetClass="entr" presetSubtype="4" fill="hold" grpId="0" nodeType="afterEffect">
                                  <p:stCondLst>
                                    <p:cond delay="700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Rights</a:t>
            </a:r>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31600" y="1177474"/>
            <a:ext cx="4285579" cy="48733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1046378"/>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8000" decel="28000" fill="hold" nodeType="withEffect">
                                  <p:stCondLst>
                                    <p:cond delay="0"/>
                                  </p:stCondLst>
                                  <p:childTnLst>
                                    <p:animScale>
                                      <p:cBhvr>
                                        <p:cTn id="6" dur="3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220" y="348996"/>
            <a:ext cx="9433560" cy="6160008"/>
          </a:xfrm>
          <a:prstGeom prst="rect">
            <a:avLst/>
          </a:prstGeom>
        </p:spPr>
      </p:pic>
      <p:sp>
        <p:nvSpPr>
          <p:cNvPr id="2" name="Rectangle 1"/>
          <p:cNvSpPr/>
          <p:nvPr/>
        </p:nvSpPr>
        <p:spPr>
          <a:xfrm>
            <a:off x="2552700" y="609600"/>
            <a:ext cx="7086600" cy="5970865"/>
          </a:xfrm>
          <a:prstGeom prst="rect">
            <a:avLst/>
          </a:prstGeom>
        </p:spPr>
        <p:txBody>
          <a:bodyPr wrap="square">
            <a:spAutoFit/>
          </a:bodyPr>
          <a:lstStyle/>
          <a:p>
            <a:endParaRPr lang="en-US" dirty="0">
              <a:solidFill>
                <a:prstClr val="black"/>
              </a:solidFill>
            </a:endParaRPr>
          </a:p>
          <a:p>
            <a:r>
              <a:rPr lang="en-US" dirty="0">
                <a:solidFill>
                  <a:prstClr val="black"/>
                </a:solidFill>
              </a:rPr>
              <a:t>             </a:t>
            </a:r>
            <a:r>
              <a:rPr lang="en-US" sz="3500" dirty="0">
                <a:solidFill>
                  <a:prstClr val="black"/>
                </a:solidFill>
                <a:cs typeface="Arial" panose="020B0604020202020204" pitchFamily="34" charset="0"/>
              </a:rPr>
              <a:t>Protect the right to vote  </a:t>
            </a: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“Our right to vote is the one constitutional right that guarantees all others. </a:t>
            </a:r>
          </a:p>
          <a:p>
            <a:r>
              <a:rPr lang="en-US" dirty="0">
                <a:solidFill>
                  <a:prstClr val="black"/>
                </a:solidFill>
                <a:cs typeface="Arial" panose="020B0604020202020204" pitchFamily="34" charset="0"/>
              </a:rPr>
              <a:t> </a:t>
            </a:r>
          </a:p>
          <a:p>
            <a:r>
              <a:rPr lang="en-US" dirty="0">
                <a:solidFill>
                  <a:prstClr val="black"/>
                </a:solidFill>
                <a:cs typeface="Arial" panose="020B0604020202020204" pitchFamily="34" charset="0"/>
              </a:rPr>
              <a:t>In a huge blow to democracy, the U.S. Supreme Court struck down the coverage formula used in Section 4 of the Voting Rights Act. </a:t>
            </a:r>
          </a:p>
          <a:p>
            <a:endParaRPr lang="en-US" dirty="0">
              <a:solidFill>
                <a:prstClr val="black"/>
              </a:solidFill>
              <a:cs typeface="Arial" panose="020B0604020202020204" pitchFamily="34" charset="0"/>
            </a:endParaRPr>
          </a:p>
          <a:p>
            <a:r>
              <a:rPr lang="en-US" dirty="0">
                <a:solidFill>
                  <a:prstClr val="black"/>
                </a:solidFill>
                <a:cs typeface="Arial" panose="020B0604020202020204" pitchFamily="34" charset="0"/>
              </a:rPr>
              <a:t>We call on Congress, voting rights advocates and local government officials to do all in their power to protect our democracy and the right to vote.”</a:t>
            </a:r>
          </a:p>
          <a:p>
            <a:pPr algn="ctr"/>
            <a:endParaRPr lang="en-US" dirty="0">
              <a:solidFill>
                <a:prstClr val="black"/>
              </a:solidFill>
              <a:cs typeface="Arial" panose="020B0604020202020204" pitchFamily="34" charset="0"/>
            </a:endParaRPr>
          </a:p>
          <a:p>
            <a:r>
              <a:rPr lang="en-US" sz="2500" dirty="0">
                <a:solidFill>
                  <a:schemeClr val="tx1">
                    <a:lumMod val="20000"/>
                    <a:lumOff val="80000"/>
                  </a:schemeClr>
                </a:solidFill>
                <a:cs typeface="Arial" panose="020B0604020202020204" pitchFamily="34" charset="0"/>
              </a:rPr>
              <a:t>       </a:t>
            </a:r>
            <a:endParaRPr lang="en-US" sz="2500" dirty="0" smtClean="0">
              <a:solidFill>
                <a:schemeClr val="tx1">
                  <a:lumMod val="20000"/>
                  <a:lumOff val="80000"/>
                </a:schemeClr>
              </a:solidFill>
              <a:cs typeface="Arial" panose="020B0604020202020204" pitchFamily="34" charset="0"/>
            </a:endParaRPr>
          </a:p>
          <a:p>
            <a:pPr algn="ctr"/>
            <a:r>
              <a:rPr lang="en-US" sz="2500" dirty="0" smtClean="0">
                <a:solidFill>
                  <a:schemeClr val="tx1">
                    <a:lumMod val="20000"/>
                    <a:lumOff val="80000"/>
                  </a:schemeClr>
                </a:solidFill>
                <a:cs typeface="Arial" panose="020B0604020202020204" pitchFamily="34" charset="0"/>
              </a:rPr>
              <a:t>  </a:t>
            </a:r>
            <a:r>
              <a:rPr lang="en-US" sz="2500" u="sng" dirty="0">
                <a:solidFill>
                  <a:schemeClr val="tx1">
                    <a:lumMod val="20000"/>
                    <a:lumOff val="80000"/>
                  </a:schemeClr>
                </a:solidFill>
                <a:cs typeface="Arial" panose="020B0604020202020204" pitchFamily="34" charset="0"/>
              </a:rPr>
              <a:t>There are no election do-overs</a:t>
            </a:r>
            <a:r>
              <a:rPr lang="en-US" dirty="0">
                <a:solidFill>
                  <a:schemeClr val="tx1">
                    <a:lumMod val="20000"/>
                    <a:lumOff val="80000"/>
                  </a:schemeClr>
                </a:solidFill>
                <a:cs typeface="Arial" panose="020B0604020202020204" pitchFamily="34" charset="0"/>
              </a:rPr>
              <a:t>. </a:t>
            </a:r>
          </a:p>
          <a:p>
            <a:pPr algn="r"/>
            <a:endParaRPr lang="en-US" dirty="0">
              <a:solidFill>
                <a:schemeClr val="tx1">
                  <a:lumMod val="20000"/>
                  <a:lumOff val="80000"/>
                </a:schemeClr>
              </a:solidFill>
              <a:cs typeface="Arial" panose="020B0604020202020204" pitchFamily="34" charset="0"/>
            </a:endParaRPr>
          </a:p>
          <a:p>
            <a:pPr algn="r"/>
            <a:r>
              <a:rPr lang="en-US" sz="1500" dirty="0">
                <a:solidFill>
                  <a:schemeClr val="tx1">
                    <a:lumMod val="20000"/>
                    <a:lumOff val="80000"/>
                  </a:schemeClr>
                </a:solidFill>
                <a:cs typeface="Arial" panose="020B0604020202020204" pitchFamily="34" charset="0"/>
              </a:rPr>
              <a:t>ACLU of SC and The League of Women Voters </a:t>
            </a:r>
          </a:p>
          <a:p>
            <a:pPr algn="r"/>
            <a:r>
              <a:rPr lang="en-US" sz="1500" dirty="0">
                <a:solidFill>
                  <a:schemeClr val="tx1">
                    <a:lumMod val="20000"/>
                    <a:lumOff val="80000"/>
                  </a:schemeClr>
                </a:solidFill>
                <a:cs typeface="Arial" panose="020B0604020202020204" pitchFamily="34" charset="0"/>
              </a:rPr>
              <a:t>Letter to the Editor</a:t>
            </a:r>
          </a:p>
          <a:p>
            <a:pPr algn="r"/>
            <a:r>
              <a:rPr lang="en-US" sz="1500" u="sng" dirty="0">
                <a:solidFill>
                  <a:schemeClr val="tx1">
                    <a:lumMod val="20000"/>
                    <a:lumOff val="80000"/>
                  </a:schemeClr>
                </a:solidFill>
                <a:cs typeface="Arial" panose="020B0604020202020204" pitchFamily="34" charset="0"/>
              </a:rPr>
              <a:t>Charleston Post and Courier</a:t>
            </a:r>
          </a:p>
          <a:p>
            <a:endParaRPr lang="en-US" dirty="0">
              <a:solidFill>
                <a:schemeClr val="tx1">
                  <a:lumMod val="20000"/>
                  <a:lumOff val="80000"/>
                </a:schemeClr>
              </a:solidFill>
            </a:endParaRPr>
          </a:p>
        </p:txBody>
      </p:sp>
    </p:spTree>
    <p:extLst>
      <p:ext uri="{BB962C8B-B14F-4D97-AF65-F5344CB8AC3E}">
        <p14:creationId xmlns:p14="http://schemas.microsoft.com/office/powerpoint/2010/main" val="2684695444"/>
      </p:ext>
    </p:extLst>
  </p:cSld>
  <p:clrMapOvr>
    <a:masterClrMapping/>
  </p:clrMapOvr>
  <mc:AlternateContent xmlns:mc="http://schemas.openxmlformats.org/markup-compatibility/2006" xmlns:p14="http://schemas.microsoft.com/office/powerpoint/2010/main">
    <mc:Choice Requires="p14">
      <p:transition spd="slow" p14:dur="1600" advClick="0" advTm="15000">
        <p:blinds dir="vert"/>
      </p:transition>
    </mc:Choice>
    <mc:Fallback xmlns="">
      <p:transition spd="slow" advClick="0" advTm="15000">
        <p:blinds dir="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Jasper County School Board</a:t>
            </a:r>
            <a:endParaRPr lang="en-US" dirty="0"/>
          </a:p>
        </p:txBody>
      </p:sp>
      <p:sp>
        <p:nvSpPr>
          <p:cNvPr id="4" name="Text Placeholder 3"/>
          <p:cNvSpPr>
            <a:spLocks noGrp="1"/>
          </p:cNvSpPr>
          <p:nvPr>
            <p:ph type="body" sz="half" idx="2"/>
          </p:nvPr>
        </p:nvSpPr>
        <p:spPr>
          <a:xfrm>
            <a:off x="1202919" y="2375000"/>
            <a:ext cx="4406573" cy="3586186"/>
          </a:xfrm>
        </p:spPr>
        <p:txBody>
          <a:bodyPr>
            <a:noAutofit/>
          </a:bodyPr>
          <a:lstStyle/>
          <a:p>
            <a:r>
              <a:rPr lang="en-US" sz="2400" dirty="0" smtClean="0"/>
              <a:t>Jasper </a:t>
            </a:r>
            <a:r>
              <a:rPr lang="en-US" sz="2400" dirty="0"/>
              <a:t>County School District Board of Trustees’ nine single-member districts – last updated more than 15 years ago – </a:t>
            </a:r>
            <a:r>
              <a:rPr lang="en-US" sz="2400" dirty="0" smtClean="0"/>
              <a:t>violated </a:t>
            </a:r>
            <a:r>
              <a:rPr lang="en-US" sz="2400" dirty="0"/>
              <a:t>the “one person, one vote” standard of the 14</a:t>
            </a:r>
            <a:r>
              <a:rPr lang="en-US" sz="2400" baseline="30000" dirty="0"/>
              <a:t>th</a:t>
            </a:r>
            <a:r>
              <a:rPr lang="en-US" sz="2400" dirty="0"/>
              <a:t> Amendment.</a:t>
            </a:r>
          </a:p>
          <a:p>
            <a:endParaRPr lang="en-US" sz="2400" dirty="0" smtClean="0"/>
          </a:p>
          <a:p>
            <a:endParaRPr lang="en-US" sz="2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5486" b="9943"/>
          <a:stretch/>
        </p:blipFill>
        <p:spPr>
          <a:xfrm rot="432469">
            <a:off x="5966090" y="1360443"/>
            <a:ext cx="5510833" cy="6031353"/>
          </a:xfrm>
          <a:prstGeom prst="rect">
            <a:avLst/>
          </a:prstGeom>
          <a:ln>
            <a:noFill/>
          </a:ln>
          <a:effectLst>
            <a:outerShdw blurRad="317500" dist="190500" dir="13440000" algn="r" rotWithShape="0">
              <a:prstClr val="black">
                <a:alpha val="40000"/>
              </a:prstClr>
            </a:outerShdw>
          </a:effectLst>
        </p:spPr>
      </p:pic>
    </p:spTree>
    <p:extLst>
      <p:ext uri="{BB962C8B-B14F-4D97-AF65-F5344CB8AC3E}">
        <p14:creationId xmlns:p14="http://schemas.microsoft.com/office/powerpoint/2010/main" val="1157357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8000">
        <p15:prstTrans prst="fallOve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0" presetClass="entr" presetSubtype="0" decel="100000" fill="hold" grpId="0" nodeType="after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Jasper County School Board</a:t>
            </a:r>
            <a:endParaRPr lang="en-US" dirty="0"/>
          </a:p>
        </p:txBody>
      </p:sp>
      <p:sp>
        <p:nvSpPr>
          <p:cNvPr id="4" name="Text Placeholder 3"/>
          <p:cNvSpPr>
            <a:spLocks noGrp="1"/>
          </p:cNvSpPr>
          <p:nvPr>
            <p:ph type="body" sz="half" idx="2"/>
          </p:nvPr>
        </p:nvSpPr>
        <p:spPr>
          <a:xfrm>
            <a:off x="6548852" y="2884634"/>
            <a:ext cx="4438147" cy="2213498"/>
          </a:xfrm>
        </p:spPr>
        <p:txBody>
          <a:bodyPr>
            <a:noAutofit/>
          </a:bodyPr>
          <a:lstStyle/>
          <a:p>
            <a:r>
              <a:rPr lang="en-US" sz="2400" dirty="0"/>
              <a:t>Judge Gergel suspended November elections, and after reviewing 3 remedial plans the Court adopted one favorable to all parties.</a:t>
            </a:r>
          </a:p>
          <a:p>
            <a:endParaRPr lang="en-US" sz="2400" dirty="0"/>
          </a:p>
        </p:txBody>
      </p:sp>
      <p:pic>
        <p:nvPicPr>
          <p:cNvPr id="6" name="Picture 2" descr="http://media.islandpacket.com/smedia/2015/04/28/16/32/tNRhY.AuSt.9.jpe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21201914">
            <a:off x="1530943" y="1454746"/>
            <a:ext cx="3976579" cy="5908598"/>
          </a:xfrm>
          <a:prstGeom prst="rect">
            <a:avLst/>
          </a:prstGeom>
          <a:noFill/>
          <a:effectLst>
            <a:outerShdw blurRad="317500" dist="342900" dir="178800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663035"/>
      </p:ext>
    </p:extLst>
  </p:cSld>
  <p:clrMapOvr>
    <a:masterClrMapping/>
  </p:clrMapOvr>
  <mc:AlternateContent xmlns:mc="http://schemas.openxmlformats.org/markup-compatibility/2006" xmlns:p14="http://schemas.microsoft.com/office/powerpoint/2010/main">
    <mc:Choice Requires="p14">
      <p:transition spd="slow" p14:dur="3000" advClick="0" advTm="8000">
        <p14:shred pattern="rectangle"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3497"/>
            <a:ext cx="10058400" cy="6701409"/>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92" y="825308"/>
            <a:ext cx="6817555" cy="5157791"/>
          </a:xfrm>
          <a:prstGeom prst="rect">
            <a:avLst/>
          </a:prstGeom>
          <a:ln>
            <a:noFill/>
          </a:ln>
          <a:effectLst>
            <a:outerShdw blurRad="292100" dist="139700" dir="2700000" algn="tl" rotWithShape="0">
              <a:srgbClr val="333333">
                <a:alpha val="65000"/>
              </a:srgbClr>
            </a:outerShdw>
          </a:effectLst>
        </p:spPr>
      </p:pic>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47352"/>
          <a:stretch/>
        </p:blipFill>
        <p:spPr>
          <a:xfrm>
            <a:off x="-244892" y="1804257"/>
            <a:ext cx="12954000" cy="3977824"/>
          </a:xfrm>
          <a:prstGeom prst="rect">
            <a:avLst/>
          </a:prstGeom>
          <a:ln>
            <a:noFill/>
          </a:ln>
          <a:effectLst>
            <a:outerShdw blurRad="292100" dist="139700" dir="2700000" algn="tl" rotWithShape="0">
              <a:srgbClr val="333333">
                <a:alpha val="65000"/>
              </a:srgbClr>
            </a:outerShdw>
          </a:effectLst>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7471" y="527603"/>
            <a:ext cx="7737058" cy="5802794"/>
          </a:xfrm>
          <a:prstGeom prst="rect">
            <a:avLst/>
          </a:prstGeom>
          <a:ln>
            <a:noFill/>
          </a:ln>
          <a:effectLst>
            <a:outerShdw blurRad="292100" dist="139700" dir="2700000" algn="tl" rotWithShape="0">
              <a:srgbClr val="333333">
                <a:alpha val="65000"/>
              </a:srgbClr>
            </a:outerShdw>
          </a:effectLst>
        </p:spPr>
      </p:pic>
      <p:sp>
        <p:nvSpPr>
          <p:cNvPr id="22" name="TextBox 21"/>
          <p:cNvSpPr txBox="1"/>
          <p:nvPr/>
        </p:nvSpPr>
        <p:spPr>
          <a:xfrm>
            <a:off x="533400" y="325540"/>
            <a:ext cx="6724650" cy="646331"/>
          </a:xfrm>
          <a:prstGeom prst="rect">
            <a:avLst/>
          </a:prstGeom>
          <a:noFill/>
        </p:spPr>
        <p:txBody>
          <a:bodyPr wrap="square" rtlCol="0">
            <a:spAutoFit/>
          </a:bodyPr>
          <a:lstStyle/>
          <a:p>
            <a:r>
              <a:rPr lang="en-US" sz="3600" dirty="0" smtClean="0"/>
              <a:t>None of this would be possible</a:t>
            </a:r>
            <a:endParaRPr lang="en-US" sz="3600" dirty="0"/>
          </a:p>
        </p:txBody>
      </p:sp>
      <p:sp>
        <p:nvSpPr>
          <p:cNvPr id="24" name="TextBox 23"/>
          <p:cNvSpPr txBox="1"/>
          <p:nvPr/>
        </p:nvSpPr>
        <p:spPr>
          <a:xfrm>
            <a:off x="7048500" y="2804038"/>
            <a:ext cx="5295900" cy="1200329"/>
          </a:xfrm>
          <a:prstGeom prst="rect">
            <a:avLst/>
          </a:prstGeom>
          <a:noFill/>
        </p:spPr>
        <p:txBody>
          <a:bodyPr wrap="square" rtlCol="0">
            <a:spAutoFit/>
          </a:bodyPr>
          <a:lstStyle/>
          <a:p>
            <a:r>
              <a:rPr lang="en-US" sz="3600" dirty="0" smtClean="0"/>
              <a:t>We are truly grateful for your dedication, </a:t>
            </a:r>
            <a:endParaRPr lang="en-US" sz="3600" dirty="0"/>
          </a:p>
        </p:txBody>
      </p:sp>
      <p:sp>
        <p:nvSpPr>
          <p:cNvPr id="28" name="TextBox 27"/>
          <p:cNvSpPr txBox="1"/>
          <p:nvPr/>
        </p:nvSpPr>
        <p:spPr>
          <a:xfrm>
            <a:off x="2708765" y="573769"/>
            <a:ext cx="7677150" cy="1200329"/>
          </a:xfrm>
          <a:prstGeom prst="rect">
            <a:avLst/>
          </a:prstGeom>
          <a:noFill/>
        </p:spPr>
        <p:txBody>
          <a:bodyPr wrap="square" rtlCol="0">
            <a:spAutoFit/>
          </a:bodyPr>
          <a:lstStyle/>
          <a:p>
            <a:r>
              <a:rPr lang="en-US" sz="3600" dirty="0" smtClean="0"/>
              <a:t>without the incredible support of our volunteers &amp; members!</a:t>
            </a:r>
            <a:endParaRPr lang="en-US" sz="3600" dirty="0"/>
          </a:p>
        </p:txBody>
      </p:sp>
      <p:sp>
        <p:nvSpPr>
          <p:cNvPr id="29" name="TextBox 28"/>
          <p:cNvSpPr txBox="1"/>
          <p:nvPr/>
        </p:nvSpPr>
        <p:spPr>
          <a:xfrm>
            <a:off x="6948147" y="4169583"/>
            <a:ext cx="5829300" cy="2585323"/>
          </a:xfrm>
          <a:prstGeom prst="rect">
            <a:avLst/>
          </a:prstGeom>
          <a:noFill/>
        </p:spPr>
        <p:txBody>
          <a:bodyPr wrap="square" rtlCol="0">
            <a:spAutoFit/>
          </a:bodyPr>
          <a:lstStyle/>
          <a:p>
            <a:pPr lvl="0"/>
            <a:r>
              <a:rPr lang="en-US" sz="3600" dirty="0">
                <a:solidFill>
                  <a:srgbClr val="BFCED6"/>
                </a:solidFill>
              </a:rPr>
              <a:t>and </a:t>
            </a:r>
            <a:r>
              <a:rPr lang="en-US" sz="3600" dirty="0" smtClean="0">
                <a:solidFill>
                  <a:srgbClr val="BFCED6"/>
                </a:solidFill>
              </a:rPr>
              <a:t>together, </a:t>
            </a:r>
            <a:r>
              <a:rPr lang="en-US" sz="3600" dirty="0">
                <a:solidFill>
                  <a:srgbClr val="BFCED6"/>
                </a:solidFill>
              </a:rPr>
              <a:t>we will continue to fight for our civil liberties in </a:t>
            </a:r>
            <a:endParaRPr lang="en-US" sz="3600" dirty="0" smtClean="0">
              <a:solidFill>
                <a:srgbClr val="BFCED6"/>
              </a:solidFill>
            </a:endParaRPr>
          </a:p>
          <a:p>
            <a:pPr lvl="0"/>
            <a:r>
              <a:rPr lang="en-US" sz="3600" dirty="0" smtClean="0">
                <a:solidFill>
                  <a:srgbClr val="BFCED6"/>
                </a:solidFill>
              </a:rPr>
              <a:t>South </a:t>
            </a:r>
            <a:r>
              <a:rPr lang="en-US" sz="3600" dirty="0">
                <a:solidFill>
                  <a:srgbClr val="BFCED6"/>
                </a:solidFill>
              </a:rPr>
              <a:t>Carolina!</a:t>
            </a:r>
          </a:p>
          <a:p>
            <a:endParaRPr lang="en-US" dirty="0"/>
          </a:p>
        </p:txBody>
      </p:sp>
    </p:spTree>
    <p:extLst>
      <p:ext uri="{BB962C8B-B14F-4D97-AF65-F5344CB8AC3E}">
        <p14:creationId xmlns:p14="http://schemas.microsoft.com/office/powerpoint/2010/main" val="408842513"/>
      </p:ext>
    </p:extLst>
  </p:cSld>
  <p:clrMapOvr>
    <a:masterClrMapping/>
  </p:clrMapOvr>
  <mc:AlternateContent xmlns:mc="http://schemas.openxmlformats.org/markup-compatibility/2006" xmlns:p14="http://schemas.microsoft.com/office/powerpoint/2010/main">
    <mc:Choice Requires="p14">
      <p:transition spd="slow" p14:dur="2000" advClick="0" advTm="28000">
        <p:fade thruBlk="1"/>
      </p:transition>
    </mc:Choice>
    <mc:Fallback xmlns="">
      <p:transition spd="slow" advClick="0" advTm="2800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4/3*#ppt_w"/>
                                          </p:val>
                                        </p:tav>
                                        <p:tav tm="100000">
                                          <p:val>
                                            <p:strVal val="#ppt_w"/>
                                          </p:val>
                                        </p:tav>
                                      </p:tavLst>
                                    </p:anim>
                                    <p:anim calcmode="lin" valueType="num">
                                      <p:cBhvr>
                                        <p:cTn id="8" dur="1000" fill="hold"/>
                                        <p:tgtEl>
                                          <p:spTgt spid="2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2000"/>
                                        <p:tgtEl>
                                          <p:spTgt spid="31"/>
                                        </p:tgtEl>
                                      </p:cBhvr>
                                    </p:animEffect>
                                  </p:childTnLst>
                                </p:cTn>
                              </p:par>
                            </p:childTnLst>
                          </p:cTn>
                        </p:par>
                        <p:par>
                          <p:cTn id="12" fill="hold">
                            <p:stCondLst>
                              <p:cond delay="3400"/>
                            </p:stCondLst>
                            <p:childTnLst>
                              <p:par>
                                <p:cTn id="13" presetID="23" presetClass="entr" presetSubtype="288" fill="hold" grpId="0" nodeType="afterEffect">
                                  <p:stCondLst>
                                    <p:cond delay="1000"/>
                                  </p:stCondLst>
                                  <p:iterate type="lt">
                                    <p:tmPct val="10000"/>
                                  </p:iterate>
                                  <p:childTnLst>
                                    <p:set>
                                      <p:cBhvr>
                                        <p:cTn id="14" dur="1" fill="hold">
                                          <p:stCondLst>
                                            <p:cond delay="0"/>
                                          </p:stCondLst>
                                        </p:cTn>
                                        <p:tgtEl>
                                          <p:spTgt spid="28"/>
                                        </p:tgtEl>
                                        <p:attrNameLst>
                                          <p:attrName>style.visibility</p:attrName>
                                        </p:attrNameLst>
                                      </p:cBhvr>
                                      <p:to>
                                        <p:strVal val="visible"/>
                                      </p:to>
                                    </p:set>
                                    <p:anim calcmode="lin" valueType="num">
                                      <p:cBhvr>
                                        <p:cTn id="15" dur="1000" fill="hold"/>
                                        <p:tgtEl>
                                          <p:spTgt spid="28"/>
                                        </p:tgtEl>
                                        <p:attrNameLst>
                                          <p:attrName>ppt_w</p:attrName>
                                        </p:attrNameLst>
                                      </p:cBhvr>
                                      <p:tavLst>
                                        <p:tav tm="0">
                                          <p:val>
                                            <p:strVal val="4/3*#ppt_w"/>
                                          </p:val>
                                        </p:tav>
                                        <p:tav tm="100000">
                                          <p:val>
                                            <p:strVal val="#ppt_w"/>
                                          </p:val>
                                        </p:tav>
                                      </p:tavLst>
                                    </p:anim>
                                    <p:anim calcmode="lin" valueType="num">
                                      <p:cBhvr>
                                        <p:cTn id="16" dur="1000" fill="hold"/>
                                        <p:tgtEl>
                                          <p:spTgt spid="28"/>
                                        </p:tgtEl>
                                        <p:attrNameLst>
                                          <p:attrName>ppt_h</p:attrName>
                                        </p:attrNameLst>
                                      </p:cBhvr>
                                      <p:tavLst>
                                        <p:tav tm="0">
                                          <p:val>
                                            <p:strVal val="4/3*#ppt_h"/>
                                          </p:val>
                                        </p:tav>
                                        <p:tav tm="100000">
                                          <p:val>
                                            <p:strVal val="#ppt_h"/>
                                          </p:val>
                                        </p:tav>
                                      </p:tavLst>
                                    </p:anim>
                                  </p:childTnLst>
                                </p:cTn>
                              </p:par>
                              <p:par>
                                <p:cTn id="17" presetID="50" presetClass="exit" presetSubtype="0" accel="100000" fill="hold" grpId="1" nodeType="withEffect">
                                  <p:stCondLst>
                                    <p:cond delay="1000"/>
                                  </p:stCondLst>
                                  <p:iterate type="lt">
                                    <p:tmPct val="0"/>
                                  </p:iterate>
                                  <p:childTnLst>
                                    <p:anim calcmode="lin" valueType="num">
                                      <p:cBhvr>
                                        <p:cTn id="18" dur="1000"/>
                                        <p:tgtEl>
                                          <p:spTgt spid="22"/>
                                        </p:tgtEl>
                                        <p:attrNameLst>
                                          <p:attrName>ppt_w</p:attrName>
                                        </p:attrNameLst>
                                      </p:cBhvr>
                                      <p:tavLst>
                                        <p:tav tm="0">
                                          <p:val>
                                            <p:strVal val="ppt_w"/>
                                          </p:val>
                                        </p:tav>
                                        <p:tav tm="100000">
                                          <p:val>
                                            <p:strVal val="ppt_w+.3"/>
                                          </p:val>
                                        </p:tav>
                                      </p:tavLst>
                                    </p:anim>
                                    <p:anim calcmode="lin" valueType="num">
                                      <p:cBhvr>
                                        <p:cTn id="19" dur="1000"/>
                                        <p:tgtEl>
                                          <p:spTgt spid="22"/>
                                        </p:tgtEl>
                                        <p:attrNameLst>
                                          <p:attrName>ppt_h</p:attrName>
                                        </p:attrNameLst>
                                      </p:cBhvr>
                                      <p:tavLst>
                                        <p:tav tm="0">
                                          <p:val>
                                            <p:strVal val="ppt_h"/>
                                          </p:val>
                                        </p:tav>
                                        <p:tav tm="100000">
                                          <p:val>
                                            <p:strVal val="ppt_h"/>
                                          </p:val>
                                        </p:tav>
                                      </p:tavLst>
                                    </p:anim>
                                    <p:animEffect transition="out" filter="fade">
                                      <p:cBhvr>
                                        <p:cTn id="20" dur="1000"/>
                                        <p:tgtEl>
                                          <p:spTgt spid="22"/>
                                        </p:tgtEl>
                                      </p:cBhvr>
                                    </p:animEffect>
                                    <p:set>
                                      <p:cBhvr>
                                        <p:cTn id="21" dur="1" fill="hold">
                                          <p:stCondLst>
                                            <p:cond delay="999"/>
                                          </p:stCondLst>
                                        </p:cTn>
                                        <p:tgtEl>
                                          <p:spTgt spid="22"/>
                                        </p:tgtEl>
                                        <p:attrNameLst>
                                          <p:attrName>style.visibility</p:attrName>
                                        </p:attrNameLst>
                                      </p:cBhvr>
                                      <p:to>
                                        <p:strVal val="hidden"/>
                                      </p:to>
                                    </p:set>
                                  </p:childTnLst>
                                </p:cTn>
                              </p:par>
                              <p:par>
                                <p:cTn id="22" presetID="10" presetClass="entr" presetSubtype="0" fill="hold" nodeType="withEffect">
                                  <p:stCondLst>
                                    <p:cond delay="100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2000"/>
                                        <p:tgtEl>
                                          <p:spTgt spid="27"/>
                                        </p:tgtEl>
                                      </p:cBhvr>
                                    </p:animEffect>
                                  </p:childTnLst>
                                </p:cTn>
                              </p:par>
                              <p:par>
                                <p:cTn id="25" presetID="42" presetClass="exit" presetSubtype="0" fill="hold" nodeType="withEffect">
                                  <p:stCondLst>
                                    <p:cond delay="1000"/>
                                  </p:stCondLst>
                                  <p:childTnLst>
                                    <p:animEffect transition="out" filter="fade">
                                      <p:cBhvr>
                                        <p:cTn id="26" dur="1000"/>
                                        <p:tgtEl>
                                          <p:spTgt spid="31"/>
                                        </p:tgtEl>
                                      </p:cBhvr>
                                    </p:animEffect>
                                    <p:anim calcmode="lin" valueType="num">
                                      <p:cBhvr>
                                        <p:cTn id="27" dur="1000"/>
                                        <p:tgtEl>
                                          <p:spTgt spid="31"/>
                                        </p:tgtEl>
                                        <p:attrNameLst>
                                          <p:attrName>ppt_x</p:attrName>
                                        </p:attrNameLst>
                                      </p:cBhvr>
                                      <p:tavLst>
                                        <p:tav tm="0">
                                          <p:val>
                                            <p:strVal val="ppt_x"/>
                                          </p:val>
                                        </p:tav>
                                        <p:tav tm="100000">
                                          <p:val>
                                            <p:strVal val="ppt_x"/>
                                          </p:val>
                                        </p:tav>
                                      </p:tavLst>
                                    </p:anim>
                                    <p:anim calcmode="lin" valueType="num">
                                      <p:cBhvr>
                                        <p:cTn id="28" dur="1000"/>
                                        <p:tgtEl>
                                          <p:spTgt spid="31"/>
                                        </p:tgtEl>
                                        <p:attrNameLst>
                                          <p:attrName>ppt_y</p:attrName>
                                        </p:attrNameLst>
                                      </p:cBhvr>
                                      <p:tavLst>
                                        <p:tav tm="0">
                                          <p:val>
                                            <p:strVal val="ppt_y"/>
                                          </p:val>
                                        </p:tav>
                                        <p:tav tm="100000">
                                          <p:val>
                                            <p:strVal val="ppt_y+.1"/>
                                          </p:val>
                                        </p:tav>
                                      </p:tavLst>
                                    </p:anim>
                                    <p:set>
                                      <p:cBhvr>
                                        <p:cTn id="29" dur="1" fill="hold">
                                          <p:stCondLst>
                                            <p:cond delay="999"/>
                                          </p:stCondLst>
                                        </p:cTn>
                                        <p:tgtEl>
                                          <p:spTgt spid="31"/>
                                        </p:tgtEl>
                                        <p:attrNameLst>
                                          <p:attrName>style.visibility</p:attrName>
                                        </p:attrNameLst>
                                      </p:cBhvr>
                                      <p:to>
                                        <p:strVal val="hidden"/>
                                      </p:to>
                                    </p:set>
                                  </p:childTnLst>
                                </p:cTn>
                              </p:par>
                            </p:childTnLst>
                          </p:cTn>
                        </p:par>
                        <p:par>
                          <p:cTn id="30" fill="hold">
                            <p:stCondLst>
                              <p:cond delay="10400"/>
                            </p:stCondLst>
                            <p:childTnLst>
                              <p:par>
                                <p:cTn id="31" presetID="23" presetClass="entr" presetSubtype="288" fill="hold" grpId="0" nodeType="afterEffect">
                                  <p:stCondLst>
                                    <p:cond delay="1000"/>
                                  </p:stCondLst>
                                  <p:iterate type="lt">
                                    <p:tmPct val="10000"/>
                                  </p:iterate>
                                  <p:childTnLst>
                                    <p:set>
                                      <p:cBhvr>
                                        <p:cTn id="32" dur="1" fill="hold">
                                          <p:stCondLst>
                                            <p:cond delay="0"/>
                                          </p:stCondLst>
                                        </p:cTn>
                                        <p:tgtEl>
                                          <p:spTgt spid="24"/>
                                        </p:tgtEl>
                                        <p:attrNameLst>
                                          <p:attrName>style.visibility</p:attrName>
                                        </p:attrNameLst>
                                      </p:cBhvr>
                                      <p:to>
                                        <p:strVal val="visible"/>
                                      </p:to>
                                    </p:set>
                                    <p:anim calcmode="lin" valueType="num">
                                      <p:cBhvr>
                                        <p:cTn id="33" dur="1000" fill="hold"/>
                                        <p:tgtEl>
                                          <p:spTgt spid="24"/>
                                        </p:tgtEl>
                                        <p:attrNameLst>
                                          <p:attrName>ppt_w</p:attrName>
                                        </p:attrNameLst>
                                      </p:cBhvr>
                                      <p:tavLst>
                                        <p:tav tm="0">
                                          <p:val>
                                            <p:strVal val="4/3*#ppt_w"/>
                                          </p:val>
                                        </p:tav>
                                        <p:tav tm="100000">
                                          <p:val>
                                            <p:strVal val="#ppt_w"/>
                                          </p:val>
                                        </p:tav>
                                      </p:tavLst>
                                    </p:anim>
                                    <p:anim calcmode="lin" valueType="num">
                                      <p:cBhvr>
                                        <p:cTn id="34" dur="1000" fill="hold"/>
                                        <p:tgtEl>
                                          <p:spTgt spid="24"/>
                                        </p:tgtEl>
                                        <p:attrNameLst>
                                          <p:attrName>ppt_h</p:attrName>
                                        </p:attrNameLst>
                                      </p:cBhvr>
                                      <p:tavLst>
                                        <p:tav tm="0">
                                          <p:val>
                                            <p:strVal val="4/3*#ppt_h"/>
                                          </p:val>
                                        </p:tav>
                                        <p:tav tm="100000">
                                          <p:val>
                                            <p:strVal val="#ppt_h"/>
                                          </p:val>
                                        </p:tav>
                                      </p:tavLst>
                                    </p:anim>
                                  </p:childTnLst>
                                </p:cTn>
                              </p:par>
                              <p:par>
                                <p:cTn id="35" presetID="10" presetClass="entr" presetSubtype="0" fill="hold" nodeType="withEffect">
                                  <p:stCondLst>
                                    <p:cond delay="100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2000"/>
                                        <p:tgtEl>
                                          <p:spTgt spid="32"/>
                                        </p:tgtEl>
                                      </p:cBhvr>
                                    </p:animEffect>
                                  </p:childTnLst>
                                </p:cTn>
                              </p:par>
                              <p:par>
                                <p:cTn id="38" presetID="55" presetClass="exit" presetSubtype="0" fill="hold" nodeType="withEffect">
                                  <p:stCondLst>
                                    <p:cond delay="1000"/>
                                  </p:stCondLst>
                                  <p:childTnLst>
                                    <p:anim calcmode="lin" valueType="num">
                                      <p:cBhvr>
                                        <p:cTn id="39" dur="1000"/>
                                        <p:tgtEl>
                                          <p:spTgt spid="27"/>
                                        </p:tgtEl>
                                        <p:attrNameLst>
                                          <p:attrName>ppt_w</p:attrName>
                                        </p:attrNameLst>
                                      </p:cBhvr>
                                      <p:tavLst>
                                        <p:tav tm="0">
                                          <p:val>
                                            <p:strVal val="ppt_w"/>
                                          </p:val>
                                        </p:tav>
                                        <p:tav tm="100000">
                                          <p:val>
                                            <p:strVal val="ppt_w*0.70"/>
                                          </p:val>
                                        </p:tav>
                                      </p:tavLst>
                                    </p:anim>
                                    <p:anim calcmode="lin" valueType="num">
                                      <p:cBhvr>
                                        <p:cTn id="40" dur="1000"/>
                                        <p:tgtEl>
                                          <p:spTgt spid="27"/>
                                        </p:tgtEl>
                                        <p:attrNameLst>
                                          <p:attrName>ppt_h</p:attrName>
                                        </p:attrNameLst>
                                      </p:cBhvr>
                                      <p:tavLst>
                                        <p:tav tm="0">
                                          <p:val>
                                            <p:strVal val="ppt_h"/>
                                          </p:val>
                                        </p:tav>
                                        <p:tav tm="100000">
                                          <p:val>
                                            <p:strVal val="ppt_h"/>
                                          </p:val>
                                        </p:tav>
                                      </p:tavLst>
                                    </p:anim>
                                    <p:animEffect transition="out" filter="fade">
                                      <p:cBhvr>
                                        <p:cTn id="41" dur="1000"/>
                                        <p:tgtEl>
                                          <p:spTgt spid="27"/>
                                        </p:tgtEl>
                                      </p:cBhvr>
                                    </p:animEffect>
                                    <p:set>
                                      <p:cBhvr>
                                        <p:cTn id="42" dur="1" fill="hold">
                                          <p:stCondLst>
                                            <p:cond delay="999"/>
                                          </p:stCondLst>
                                        </p:cTn>
                                        <p:tgtEl>
                                          <p:spTgt spid="27"/>
                                        </p:tgtEl>
                                        <p:attrNameLst>
                                          <p:attrName>style.visibility</p:attrName>
                                        </p:attrNameLst>
                                      </p:cBhvr>
                                      <p:to>
                                        <p:strVal val="hidden"/>
                                      </p:to>
                                    </p:set>
                                  </p:childTnLst>
                                </p:cTn>
                              </p:par>
                              <p:par>
                                <p:cTn id="43" presetID="17" presetClass="exit" presetSubtype="10" fill="hold" grpId="1" nodeType="withEffect">
                                  <p:stCondLst>
                                    <p:cond delay="1000"/>
                                  </p:stCondLst>
                                  <p:iterate type="lt">
                                    <p:tmPct val="0"/>
                                  </p:iterate>
                                  <p:childTnLst>
                                    <p:anim calcmode="lin" valueType="num">
                                      <p:cBhvr>
                                        <p:cTn id="44" dur="1000"/>
                                        <p:tgtEl>
                                          <p:spTgt spid="28"/>
                                        </p:tgtEl>
                                        <p:attrNameLst>
                                          <p:attrName>ppt_w</p:attrName>
                                        </p:attrNameLst>
                                      </p:cBhvr>
                                      <p:tavLst>
                                        <p:tav tm="0">
                                          <p:val>
                                            <p:strVal val="ppt_w"/>
                                          </p:val>
                                        </p:tav>
                                        <p:tav tm="100000">
                                          <p:val>
                                            <p:fltVal val="0"/>
                                          </p:val>
                                        </p:tav>
                                      </p:tavLst>
                                    </p:anim>
                                    <p:anim calcmode="lin" valueType="num">
                                      <p:cBhvr>
                                        <p:cTn id="45" dur="1000"/>
                                        <p:tgtEl>
                                          <p:spTgt spid="28"/>
                                        </p:tgtEl>
                                        <p:attrNameLst>
                                          <p:attrName>ppt_h</p:attrName>
                                        </p:attrNameLst>
                                      </p:cBhvr>
                                      <p:tavLst>
                                        <p:tav tm="0">
                                          <p:val>
                                            <p:strVal val="ppt_h"/>
                                          </p:val>
                                        </p:tav>
                                        <p:tav tm="100000">
                                          <p:val>
                                            <p:strVal val="ppt_h"/>
                                          </p:val>
                                        </p:tav>
                                      </p:tavLst>
                                    </p:anim>
                                    <p:set>
                                      <p:cBhvr>
                                        <p:cTn id="46" dur="1" fill="hold">
                                          <p:stCondLst>
                                            <p:cond delay="999"/>
                                          </p:stCondLst>
                                        </p:cTn>
                                        <p:tgtEl>
                                          <p:spTgt spid="28"/>
                                        </p:tgtEl>
                                        <p:attrNameLst>
                                          <p:attrName>style.visibility</p:attrName>
                                        </p:attrNameLst>
                                      </p:cBhvr>
                                      <p:to>
                                        <p:strVal val="hidden"/>
                                      </p:to>
                                    </p:set>
                                  </p:childTnLst>
                                </p:cTn>
                              </p:par>
                            </p:childTnLst>
                          </p:cTn>
                        </p:par>
                        <p:par>
                          <p:cTn id="47" fill="hold">
                            <p:stCondLst>
                              <p:cond delay="15900"/>
                            </p:stCondLst>
                            <p:childTnLst>
                              <p:par>
                                <p:cTn id="48" presetID="23" presetClass="entr" presetSubtype="272" fill="hold" grpId="0" nodeType="afterEffect">
                                  <p:stCondLst>
                                    <p:cond delay="1000"/>
                                  </p:stCondLst>
                                  <p:iterate type="lt">
                                    <p:tmPct val="10000"/>
                                  </p:iterate>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strVal val="2/3*#ppt_w"/>
                                          </p:val>
                                        </p:tav>
                                        <p:tav tm="100000">
                                          <p:val>
                                            <p:strVal val="#ppt_w"/>
                                          </p:val>
                                        </p:tav>
                                      </p:tavLst>
                                    </p:anim>
                                    <p:anim calcmode="lin" valueType="num">
                                      <p:cBhvr>
                                        <p:cTn id="51" dur="1000" fill="hold"/>
                                        <p:tgtEl>
                                          <p:spTgt spid="29"/>
                                        </p:tgtEl>
                                        <p:attrNameLst>
                                          <p:attrName>ppt_h</p:attrName>
                                        </p:attrNameLst>
                                      </p:cBhvr>
                                      <p:tavLst>
                                        <p:tav tm="0">
                                          <p:val>
                                            <p:strVal val="2/3*#ppt_h"/>
                                          </p:val>
                                        </p:tav>
                                        <p:tav tm="100000">
                                          <p:val>
                                            <p:strVal val="#ppt_h"/>
                                          </p:val>
                                        </p:tav>
                                      </p:tavLst>
                                    </p:anim>
                                  </p:childTnLst>
                                </p:cTn>
                              </p:par>
                              <p:par>
                                <p:cTn id="52" presetID="47" presetClass="exit" presetSubtype="0" fill="hold" grpId="1" nodeType="withEffect">
                                  <p:stCondLst>
                                    <p:cond delay="1000"/>
                                  </p:stCondLst>
                                  <p:iterate type="lt">
                                    <p:tmPct val="0"/>
                                  </p:iterate>
                                  <p:childTnLst>
                                    <p:animEffect transition="out" filter="fade">
                                      <p:cBhvr>
                                        <p:cTn id="53" dur="1000"/>
                                        <p:tgtEl>
                                          <p:spTgt spid="24"/>
                                        </p:tgtEl>
                                      </p:cBhvr>
                                    </p:animEffect>
                                    <p:anim calcmode="lin" valueType="num">
                                      <p:cBhvr>
                                        <p:cTn id="54" dur="1000"/>
                                        <p:tgtEl>
                                          <p:spTgt spid="24"/>
                                        </p:tgtEl>
                                        <p:attrNameLst>
                                          <p:attrName>ppt_x</p:attrName>
                                        </p:attrNameLst>
                                      </p:cBhvr>
                                      <p:tavLst>
                                        <p:tav tm="0">
                                          <p:val>
                                            <p:strVal val="ppt_x"/>
                                          </p:val>
                                        </p:tav>
                                        <p:tav tm="100000">
                                          <p:val>
                                            <p:strVal val="ppt_x"/>
                                          </p:val>
                                        </p:tav>
                                      </p:tavLst>
                                    </p:anim>
                                    <p:anim calcmode="lin" valueType="num">
                                      <p:cBhvr>
                                        <p:cTn id="55" dur="1000"/>
                                        <p:tgtEl>
                                          <p:spTgt spid="24"/>
                                        </p:tgtEl>
                                        <p:attrNameLst>
                                          <p:attrName>ppt_y</p:attrName>
                                        </p:attrNameLst>
                                      </p:cBhvr>
                                      <p:tavLst>
                                        <p:tav tm="0">
                                          <p:val>
                                            <p:strVal val="ppt_y"/>
                                          </p:val>
                                        </p:tav>
                                        <p:tav tm="100000">
                                          <p:val>
                                            <p:strVal val="ppt_y-.1"/>
                                          </p:val>
                                        </p:tav>
                                      </p:tavLst>
                                    </p:anim>
                                    <p:set>
                                      <p:cBhvr>
                                        <p:cTn id="56" dur="1" fill="hold">
                                          <p:stCondLst>
                                            <p:cond delay="999"/>
                                          </p:stCondLst>
                                        </p:cTn>
                                        <p:tgtEl>
                                          <p:spTgt spid="24"/>
                                        </p:tgtEl>
                                        <p:attrNameLst>
                                          <p:attrName>style.visibility</p:attrName>
                                        </p:attrNameLst>
                                      </p:cBhvr>
                                      <p:to>
                                        <p:strVal val="hidden"/>
                                      </p:to>
                                    </p:set>
                                  </p:childTnLst>
                                </p:cTn>
                              </p:par>
                              <p:par>
                                <p:cTn id="57" presetID="47" presetClass="exit" presetSubtype="0" fill="hold" nodeType="withEffect">
                                  <p:stCondLst>
                                    <p:cond delay="1000"/>
                                  </p:stCondLst>
                                  <p:childTnLst>
                                    <p:animEffect transition="out" filter="fade">
                                      <p:cBhvr>
                                        <p:cTn id="58" dur="1000"/>
                                        <p:tgtEl>
                                          <p:spTgt spid="32"/>
                                        </p:tgtEl>
                                      </p:cBhvr>
                                    </p:animEffect>
                                    <p:anim calcmode="lin" valueType="num">
                                      <p:cBhvr>
                                        <p:cTn id="59" dur="1000"/>
                                        <p:tgtEl>
                                          <p:spTgt spid="32"/>
                                        </p:tgtEl>
                                        <p:attrNameLst>
                                          <p:attrName>ppt_x</p:attrName>
                                        </p:attrNameLst>
                                      </p:cBhvr>
                                      <p:tavLst>
                                        <p:tav tm="0">
                                          <p:val>
                                            <p:strVal val="ppt_x"/>
                                          </p:val>
                                        </p:tav>
                                        <p:tav tm="100000">
                                          <p:val>
                                            <p:strVal val="ppt_x"/>
                                          </p:val>
                                        </p:tav>
                                      </p:tavLst>
                                    </p:anim>
                                    <p:anim calcmode="lin" valueType="num">
                                      <p:cBhvr>
                                        <p:cTn id="60" dur="1000"/>
                                        <p:tgtEl>
                                          <p:spTgt spid="32"/>
                                        </p:tgtEl>
                                        <p:attrNameLst>
                                          <p:attrName>ppt_y</p:attrName>
                                        </p:attrNameLst>
                                      </p:cBhvr>
                                      <p:tavLst>
                                        <p:tav tm="0">
                                          <p:val>
                                            <p:strVal val="ppt_y"/>
                                          </p:val>
                                        </p:tav>
                                        <p:tav tm="100000">
                                          <p:val>
                                            <p:strVal val="ppt_y-.1"/>
                                          </p:val>
                                        </p:tav>
                                      </p:tavLst>
                                    </p:anim>
                                    <p:set>
                                      <p:cBhvr>
                                        <p:cTn id="61" dur="1" fill="hold">
                                          <p:stCondLst>
                                            <p:cond delay="999"/>
                                          </p:stCondLst>
                                        </p:cTn>
                                        <p:tgtEl>
                                          <p:spTgt spid="32"/>
                                        </p:tgtEl>
                                        <p:attrNameLst>
                                          <p:attrName>style.visibility</p:attrName>
                                        </p:attrNameLst>
                                      </p:cBhvr>
                                      <p:to>
                                        <p:strVal val="hidden"/>
                                      </p:to>
                                    </p:set>
                                  </p:childTnLst>
                                </p:cTn>
                              </p:par>
                              <p:par>
                                <p:cTn id="62" presetID="10" presetClass="entr" presetSubtype="0" fill="hold" nodeType="withEffect">
                                  <p:stCondLst>
                                    <p:cond delay="100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3000"/>
                                        <p:tgtEl>
                                          <p:spTgt spid="33"/>
                                        </p:tgtEl>
                                      </p:cBhvr>
                                    </p:animEffect>
                                  </p:childTnLst>
                                </p:cTn>
                              </p:par>
                              <p:par>
                                <p:cTn id="65" presetID="6" presetClass="emph" presetSubtype="0" accel="24000" decel="26000" fill="hold" nodeType="withEffect">
                                  <p:stCondLst>
                                    <p:cond delay="6000"/>
                                  </p:stCondLst>
                                  <p:childTnLst>
                                    <p:animScale>
                                      <p:cBhvr>
                                        <p:cTn id="66" dur="3000" fill="hold"/>
                                        <p:tgtEl>
                                          <p:spTgt spid="33"/>
                                        </p:tgtEl>
                                      </p:cBhvr>
                                      <p:by x="150000" y="150000"/>
                                    </p:animScale>
                                  </p:childTnLst>
                                </p:cTn>
                              </p:par>
                              <p:par>
                                <p:cTn id="67" presetID="42" presetClass="exit" presetSubtype="0" fill="hold" grpId="1" nodeType="withEffect">
                                  <p:stCondLst>
                                    <p:cond delay="10000"/>
                                  </p:stCondLst>
                                  <p:iterate type="lt">
                                    <p:tmPct val="0"/>
                                  </p:iterate>
                                  <p:childTnLst>
                                    <p:animEffect transition="out" filter="fade">
                                      <p:cBhvr>
                                        <p:cTn id="68" dur="1000"/>
                                        <p:tgtEl>
                                          <p:spTgt spid="29"/>
                                        </p:tgtEl>
                                      </p:cBhvr>
                                    </p:animEffect>
                                    <p:anim calcmode="lin" valueType="num">
                                      <p:cBhvr>
                                        <p:cTn id="69" dur="1000"/>
                                        <p:tgtEl>
                                          <p:spTgt spid="29"/>
                                        </p:tgtEl>
                                        <p:attrNameLst>
                                          <p:attrName>ppt_x</p:attrName>
                                        </p:attrNameLst>
                                      </p:cBhvr>
                                      <p:tavLst>
                                        <p:tav tm="0">
                                          <p:val>
                                            <p:strVal val="ppt_x"/>
                                          </p:val>
                                        </p:tav>
                                        <p:tav tm="100000">
                                          <p:val>
                                            <p:strVal val="ppt_x"/>
                                          </p:val>
                                        </p:tav>
                                      </p:tavLst>
                                    </p:anim>
                                    <p:anim calcmode="lin" valueType="num">
                                      <p:cBhvr>
                                        <p:cTn id="70" dur="1000"/>
                                        <p:tgtEl>
                                          <p:spTgt spid="29"/>
                                        </p:tgtEl>
                                        <p:attrNameLst>
                                          <p:attrName>ppt_y</p:attrName>
                                        </p:attrNameLst>
                                      </p:cBhvr>
                                      <p:tavLst>
                                        <p:tav tm="0">
                                          <p:val>
                                            <p:strVal val="ppt_y"/>
                                          </p:val>
                                        </p:tav>
                                        <p:tav tm="100000">
                                          <p:val>
                                            <p:strVal val="ppt_y+.1"/>
                                          </p:val>
                                        </p:tav>
                                      </p:tavLst>
                                    </p:anim>
                                    <p:set>
                                      <p:cBhvr>
                                        <p:cTn id="71"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4" grpId="0"/>
      <p:bldP spid="24" grpId="1"/>
      <p:bldP spid="28" grpId="0"/>
      <p:bldP spid="28" grpId="1"/>
      <p:bldP spid="29" grpId="0"/>
      <p:bldP spid="2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b="40612"/>
          <a:stretch/>
        </p:blipFill>
        <p:spPr>
          <a:xfrm>
            <a:off x="-385762" y="-428624"/>
            <a:ext cx="12830175" cy="8103110"/>
          </a:xfrm>
          <a:prstGeom prst="rect">
            <a:avLst/>
          </a:prstGeom>
        </p:spPr>
      </p:pic>
      <p:sp>
        <p:nvSpPr>
          <p:cNvPr id="3" name="TextBox 2"/>
          <p:cNvSpPr txBox="1"/>
          <p:nvPr/>
        </p:nvSpPr>
        <p:spPr>
          <a:xfrm>
            <a:off x="216694" y="1413064"/>
            <a:ext cx="11758612" cy="4401205"/>
          </a:xfrm>
          <a:prstGeom prst="rect">
            <a:avLst/>
          </a:prstGeom>
          <a:noFill/>
        </p:spPr>
        <p:txBody>
          <a:bodyPr wrap="square" rtlCol="0">
            <a:spAutoFit/>
          </a:bodyPr>
          <a:lstStyle/>
          <a:p>
            <a:pPr algn="ctr"/>
            <a:r>
              <a:rPr lang="en-US" sz="4000" dirty="0" smtClean="0">
                <a:solidFill>
                  <a:schemeClr val="tx1">
                    <a:lumMod val="20000"/>
                    <a:lumOff val="80000"/>
                  </a:schemeClr>
                </a:solidFill>
                <a:latin typeface="+mj-lt"/>
              </a:rPr>
              <a:t>The</a:t>
            </a:r>
            <a:r>
              <a:rPr lang="en-US" sz="7200" dirty="0" smtClean="0">
                <a:solidFill>
                  <a:schemeClr val="tx1">
                    <a:lumMod val="20000"/>
                    <a:lumOff val="80000"/>
                  </a:schemeClr>
                </a:solidFill>
                <a:latin typeface="+mj-lt"/>
              </a:rPr>
              <a:t> </a:t>
            </a:r>
          </a:p>
          <a:p>
            <a:pPr algn="ctr"/>
            <a:r>
              <a:rPr lang="en-US" sz="7200" dirty="0" smtClean="0">
                <a:solidFill>
                  <a:schemeClr val="tx1">
                    <a:lumMod val="20000"/>
                    <a:lumOff val="80000"/>
                  </a:schemeClr>
                </a:solidFill>
                <a:latin typeface="+mj-lt"/>
              </a:rPr>
              <a:t>ACLU of South Carolina </a:t>
            </a:r>
          </a:p>
          <a:p>
            <a:pPr algn="ctr"/>
            <a:r>
              <a:rPr lang="en-US" sz="4000" dirty="0" smtClean="0">
                <a:solidFill>
                  <a:schemeClr val="tx1">
                    <a:lumMod val="20000"/>
                    <a:lumOff val="80000"/>
                  </a:schemeClr>
                </a:solidFill>
                <a:latin typeface="+mj-lt"/>
              </a:rPr>
              <a:t> is for the </a:t>
            </a:r>
          </a:p>
          <a:p>
            <a:pPr algn="ctr"/>
            <a:r>
              <a:rPr lang="en-US" sz="9600" dirty="0" smtClean="0">
                <a:solidFill>
                  <a:schemeClr val="tx1">
                    <a:lumMod val="20000"/>
                    <a:lumOff val="80000"/>
                  </a:schemeClr>
                </a:solidFill>
                <a:latin typeface="+mj-lt"/>
              </a:rPr>
              <a:t>100%</a:t>
            </a:r>
            <a:endParaRPr lang="en-US" sz="9600" dirty="0">
              <a:solidFill>
                <a:schemeClr val="tx1">
                  <a:lumMod val="20000"/>
                  <a:lumOff val="80000"/>
                </a:schemeClr>
              </a:solidFill>
              <a:latin typeface="+mj-lt"/>
            </a:endParaRPr>
          </a:p>
        </p:txBody>
      </p:sp>
    </p:spTree>
    <p:extLst>
      <p:ext uri="{BB962C8B-B14F-4D97-AF65-F5344CB8AC3E}">
        <p14:creationId xmlns:p14="http://schemas.microsoft.com/office/powerpoint/2010/main" val="812672151"/>
      </p:ext>
    </p:extLst>
  </p:cSld>
  <p:clrMapOvr>
    <a:masterClrMapping/>
  </p:clrMapOvr>
  <mc:AlternateContent xmlns:mc="http://schemas.openxmlformats.org/markup-compatibility/2006" xmlns:p14="http://schemas.microsoft.com/office/powerpoint/2010/main">
    <mc:Choice Requires="p14">
      <p:transition spd="slow" p14:dur="3400" advClick="0" advTm="60000">
        <p14:reveal/>
      </p:transition>
    </mc:Choice>
    <mc:Fallback xmlns="">
      <p:transition spd="slow" advClick="0" advTm="6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rack.3.mshcdn.com/media/ZgkyMDE1LzA2LzI3L2FiL2ZsYWcxLmFjODc0LmpwZwpwCXRodW1iCTk1MHg1MzQjCmUJanBn/e3573aee/51d/flag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63095" y="2332105"/>
            <a:ext cx="6605381" cy="3712919"/>
          </a:xfrm>
          <a:prstGeom prst="rect">
            <a:avLst/>
          </a:prstGeom>
          <a:noFill/>
          <a:effectLst>
            <a:outerShdw blurRad="127000" dist="762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Defending freedoms of the first amendment</a:t>
            </a:r>
            <a:endParaRPr lang="en-US" dirty="0"/>
          </a:p>
        </p:txBody>
      </p:sp>
      <p:sp>
        <p:nvSpPr>
          <p:cNvPr id="3" name="Content Placeholder 2"/>
          <p:cNvSpPr>
            <a:spLocks noGrp="1"/>
          </p:cNvSpPr>
          <p:nvPr>
            <p:ph sz="half" idx="1"/>
          </p:nvPr>
        </p:nvSpPr>
        <p:spPr>
          <a:xfrm>
            <a:off x="721895" y="2332105"/>
            <a:ext cx="4412813" cy="2468495"/>
          </a:xfrm>
        </p:spPr>
        <p:txBody>
          <a:bodyPr>
            <a:normAutofit/>
          </a:bodyPr>
          <a:lstStyle/>
          <a:p>
            <a:pPr marL="0" indent="0">
              <a:buNone/>
            </a:pPr>
            <a:r>
              <a:rPr lang="en-US" sz="2800" dirty="0" smtClean="0">
                <a:solidFill>
                  <a:srgbClr val="FFFFFF"/>
                </a:solidFill>
              </a:rPr>
              <a:t>We </a:t>
            </a:r>
            <a:r>
              <a:rPr lang="en-US" sz="2800" dirty="0">
                <a:solidFill>
                  <a:srgbClr val="FFFFFF"/>
                </a:solidFill>
              </a:rPr>
              <a:t>called for and applauded the removal of the Confederate Flag on Statehouse grounds as a matter of state-sanctioned speech, </a:t>
            </a:r>
            <a:endParaRPr lang="en-US" dirty="0"/>
          </a:p>
        </p:txBody>
      </p:sp>
      <p:sp>
        <p:nvSpPr>
          <p:cNvPr id="4" name="TextBox 3"/>
          <p:cNvSpPr txBox="1"/>
          <p:nvPr/>
        </p:nvSpPr>
        <p:spPr>
          <a:xfrm>
            <a:off x="721895" y="4227159"/>
            <a:ext cx="4290647" cy="1946174"/>
          </a:xfrm>
          <a:prstGeom prst="rect">
            <a:avLst/>
          </a:prstGeom>
          <a:noFill/>
        </p:spPr>
        <p:txBody>
          <a:bodyPr wrap="square" rtlCol="0">
            <a:spAutoFit/>
          </a:bodyPr>
          <a:lstStyle/>
          <a:p>
            <a:pPr lvl="0" defTabSz="914400">
              <a:lnSpc>
                <a:spcPct val="90000"/>
              </a:lnSpc>
              <a:spcBef>
                <a:spcPts val="1200"/>
              </a:spcBef>
              <a:spcAft>
                <a:spcPts val="200"/>
              </a:spcAft>
              <a:buClr>
                <a:srgbClr val="BFCED6"/>
              </a:buClr>
            </a:pPr>
            <a:r>
              <a:rPr lang="en-US" sz="2800" dirty="0" smtClean="0">
                <a:solidFill>
                  <a:srgbClr val="FFFFFF"/>
                </a:solidFill>
              </a:rPr>
              <a:t>	    while </a:t>
            </a:r>
            <a:r>
              <a:rPr lang="en-US" sz="2800" dirty="0">
                <a:solidFill>
                  <a:srgbClr val="FFFFFF"/>
                </a:solidFill>
              </a:rPr>
              <a:t>we also defended the rights of Secessionists to protest its removal</a:t>
            </a:r>
            <a:r>
              <a:rPr lang="en-US" sz="2200" dirty="0">
                <a:solidFill>
                  <a:srgbClr val="FFFFFF"/>
                </a:solidFill>
              </a:rPr>
              <a:t>.</a:t>
            </a:r>
          </a:p>
          <a:p>
            <a:endParaRPr lang="en-US" dirty="0"/>
          </a:p>
        </p:txBody>
      </p:sp>
    </p:spTree>
    <p:extLst>
      <p:ext uri="{BB962C8B-B14F-4D97-AF65-F5344CB8AC3E}">
        <p14:creationId xmlns:p14="http://schemas.microsoft.com/office/powerpoint/2010/main" val="69139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wind"/>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30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907" y="517301"/>
            <a:ext cx="8163287" cy="5510219"/>
          </a:xfrm>
          <a:prstGeom prst="rect">
            <a:avLst/>
          </a:prstGeom>
          <a:effectLst>
            <a:outerShdw blurRad="203200" dist="381000" dir="2700000" algn="tl" rotWithShape="0">
              <a:prstClr val="black">
                <a:alpha val="40000"/>
              </a:prstClr>
            </a:outerShdw>
          </a:effectLst>
        </p:spPr>
      </p:pic>
      <p:sp>
        <p:nvSpPr>
          <p:cNvPr id="4" name="TextBox 3"/>
          <p:cNvSpPr txBox="1"/>
          <p:nvPr/>
        </p:nvSpPr>
        <p:spPr>
          <a:xfrm>
            <a:off x="214965" y="594754"/>
            <a:ext cx="5727031" cy="5355312"/>
          </a:xfrm>
          <a:prstGeom prst="rect">
            <a:avLst/>
          </a:prstGeom>
          <a:solidFill>
            <a:srgbClr val="236192">
              <a:alpha val="83000"/>
            </a:srgbClr>
          </a:solidFill>
          <a:effectLst>
            <a:softEdge rad="63500"/>
          </a:effectLst>
        </p:spPr>
        <p:txBody>
          <a:bodyPr wrap="square" rtlCol="0">
            <a:spAutoFit/>
          </a:bodyPr>
          <a:lstStyle/>
          <a:p>
            <a:endParaRPr lang="en-US" dirty="0" smtClean="0"/>
          </a:p>
          <a:p>
            <a:r>
              <a:rPr lang="en-US" dirty="0" smtClean="0"/>
              <a:t>July </a:t>
            </a:r>
            <a:r>
              <a:rPr lang="en-US" dirty="0"/>
              <a:t>10, 2015</a:t>
            </a:r>
            <a:br>
              <a:rPr lang="en-US" dirty="0"/>
            </a:br>
            <a:r>
              <a:rPr lang="en-US" dirty="0"/>
              <a:t>Columbia, SC </a:t>
            </a:r>
            <a:endParaRPr lang="en-US" dirty="0" smtClean="0"/>
          </a:p>
          <a:p>
            <a:endParaRPr lang="en-US" dirty="0"/>
          </a:p>
          <a:p>
            <a:r>
              <a:rPr lang="en-US" dirty="0"/>
              <a:t>ACLU of South Carolina welcomes the South Carolina legislature’s historic decision to remove the Confederate flag from the Statehouse grounds.  At issue was not an individual’s free speech rights but government speech that was divisive rather than inclusive, deeply offensive and indicative of racial hatred and injustice to many in our state and beyond.  At the same time, we know that this action is not enough to eradicate structural and institutional racism in our state, and we will redouble our efforts to ensure equal protection and treatment for all people in South </a:t>
            </a:r>
            <a:r>
              <a:rPr lang="en-US" dirty="0" smtClean="0"/>
              <a:t>Carolina.</a:t>
            </a:r>
          </a:p>
          <a:p>
            <a:endParaRPr lang="en-US" dirty="0"/>
          </a:p>
          <a:p>
            <a:r>
              <a:rPr lang="en-US" dirty="0" smtClean="0"/>
              <a:t>-ACLU of South Carolina Statement</a:t>
            </a:r>
            <a:endParaRPr lang="en-US" dirty="0"/>
          </a:p>
          <a:p>
            <a:endParaRPr lang="en-US" dirty="0"/>
          </a:p>
        </p:txBody>
      </p:sp>
    </p:spTree>
    <p:extLst>
      <p:ext uri="{BB962C8B-B14F-4D97-AF65-F5344CB8AC3E}">
        <p14:creationId xmlns:p14="http://schemas.microsoft.com/office/powerpoint/2010/main" val="3549204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0">
        <p15:prstTrans prst="wind"/>
      </p:transition>
    </mc:Choice>
    <mc:Fallback xmlns="">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3" presetClass="emph" presetSubtype="2" fill="hold" grpId="0" nodeType="afterEffect">
                                  <p:stCondLst>
                                    <p:cond delay="0"/>
                                  </p:stCondLst>
                                  <p:childTnLst>
                                    <p:animClr clrSpc="rgb" dir="cw">
                                      <p:cBhvr override="childStyle">
                                        <p:cTn id="10" dur="2000" fill="hold"/>
                                        <p:tgtEl>
                                          <p:spTgt spid="4"/>
                                        </p:tgtEl>
                                        <p:attrNameLst>
                                          <p:attrName>style.color</p:attrName>
                                        </p:attrNameLst>
                                      </p:cBhvr>
                                      <p:to>
                                        <a:srgbClr val="FFE7C2"/>
                                      </p:to>
                                    </p:animClr>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0"/>
                                        <p:tgtEl>
                                          <p:spTgt spid="7"/>
                                        </p:tgtEl>
                                      </p:cBhvr>
                                    </p:animEffect>
                                  </p:childTnLst>
                                </p:cTn>
                              </p:par>
                            </p:childTnLst>
                          </p:cTn>
                        </p:par>
                        <p:par>
                          <p:cTn id="14" fill="hold">
                            <p:stCondLst>
                              <p:cond delay="3500"/>
                            </p:stCondLst>
                            <p:childTnLst>
                              <p:par>
                                <p:cTn id="15" presetID="6" presetClass="emph" presetSubtype="0" accel="26000" decel="22000" fill="hold" nodeType="afterEffect">
                                  <p:stCondLst>
                                    <p:cond delay="0"/>
                                  </p:stCondLst>
                                  <p:childTnLst>
                                    <p:animScale>
                                      <p:cBhvr>
                                        <p:cTn id="16" dur="5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Defending freedoms of the first amendment</a:t>
            </a:r>
            <a:endParaRPr lang="en-US" dirty="0"/>
          </a:p>
        </p:txBody>
      </p:sp>
      <p:sp>
        <p:nvSpPr>
          <p:cNvPr id="3" name="Content Placeholder 2"/>
          <p:cNvSpPr>
            <a:spLocks noGrp="1"/>
          </p:cNvSpPr>
          <p:nvPr>
            <p:ph sz="half" idx="1"/>
          </p:nvPr>
        </p:nvSpPr>
        <p:spPr>
          <a:xfrm>
            <a:off x="804346" y="2328488"/>
            <a:ext cx="5335623" cy="763921"/>
          </a:xfrm>
        </p:spPr>
        <p:txBody>
          <a:bodyPr>
            <a:normAutofit/>
          </a:bodyPr>
          <a:lstStyle/>
          <a:p>
            <a:pPr marL="0" indent="0">
              <a:buNone/>
            </a:pPr>
            <a:r>
              <a:rPr lang="en-US" dirty="0" smtClean="0"/>
              <a:t>We testified against Sharia law ban in the House as targeting Muslims:</a:t>
            </a:r>
            <a:endParaRPr lang="en-US" dirty="0"/>
          </a:p>
        </p:txBody>
      </p:sp>
      <p:pic>
        <p:nvPicPr>
          <p:cNvPr id="12" name="Content Placeholder 1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04781" y="2011363"/>
            <a:ext cx="4206875" cy="4206875"/>
          </a:xfrm>
        </p:spPr>
      </p:pic>
      <p:sp>
        <p:nvSpPr>
          <p:cNvPr id="5" name="TextBox 4"/>
          <p:cNvSpPr txBox="1"/>
          <p:nvPr/>
        </p:nvSpPr>
        <p:spPr>
          <a:xfrm>
            <a:off x="876536" y="3092409"/>
            <a:ext cx="5191244" cy="3268980"/>
          </a:xfrm>
          <a:prstGeom prst="roundRect">
            <a:avLst/>
          </a:prstGeom>
          <a:noFill/>
        </p:spPr>
        <p:txBody>
          <a:bodyPr wrap="square" rtlCol="0">
            <a:spAutoFit/>
          </a:bodyPr>
          <a:lstStyle/>
          <a:p>
            <a:pPr algn="ctr"/>
            <a:r>
              <a:rPr lang="en-US" sz="2400" u="sng" dirty="0">
                <a:solidFill>
                  <a:schemeClr val="accent3">
                    <a:lumMod val="20000"/>
                    <a:lumOff val="80000"/>
                  </a:schemeClr>
                </a:solidFill>
              </a:rPr>
              <a:t>H </a:t>
            </a:r>
            <a:r>
              <a:rPr lang="en-US" sz="2400" u="sng" dirty="0" smtClean="0">
                <a:solidFill>
                  <a:schemeClr val="accent3">
                    <a:lumMod val="20000"/>
                    <a:lumOff val="80000"/>
                  </a:schemeClr>
                </a:solidFill>
              </a:rPr>
              <a:t>3521</a:t>
            </a:r>
          </a:p>
          <a:p>
            <a:r>
              <a:rPr lang="en-US" sz="2400" dirty="0" smtClean="0">
                <a:solidFill>
                  <a:schemeClr val="accent3">
                    <a:lumMod val="20000"/>
                    <a:lumOff val="80000"/>
                  </a:schemeClr>
                </a:solidFill>
              </a:rPr>
              <a:t>A </a:t>
            </a:r>
            <a:r>
              <a:rPr lang="en-US" sz="2400" dirty="0">
                <a:solidFill>
                  <a:schemeClr val="accent3">
                    <a:lumMod val="20000"/>
                    <a:lumOff val="80000"/>
                  </a:schemeClr>
                </a:solidFill>
              </a:rPr>
              <a:t>Bill to amend the code of laws … to prevent a court or other enforcement authority from enforcing foreign law including, but not limited to, Sharia law, in this state.</a:t>
            </a:r>
          </a:p>
          <a:p>
            <a:endParaRPr lang="en-US" dirty="0"/>
          </a:p>
        </p:txBody>
      </p:sp>
    </p:spTree>
    <p:extLst>
      <p:ext uri="{BB962C8B-B14F-4D97-AF65-F5344CB8AC3E}">
        <p14:creationId xmlns:p14="http://schemas.microsoft.com/office/powerpoint/2010/main" val="1422996832"/>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8" fill="hold" grpId="0" nodeType="withEffect">
                                  <p:stCondLst>
                                    <p:cond delay="2000"/>
                                  </p:stCondLst>
                                  <p:iterate type="wd">
                                    <p:tmPct val="10000"/>
                                  </p:iterate>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Defending fReedoms of the first amendment</a:t>
            </a:r>
            <a:endParaRPr lang="en-US" dirty="0"/>
          </a:p>
        </p:txBody>
      </p:sp>
      <p:sp>
        <p:nvSpPr>
          <p:cNvPr id="4" name="Content Placeholder 3"/>
          <p:cNvSpPr>
            <a:spLocks noGrp="1"/>
          </p:cNvSpPr>
          <p:nvPr>
            <p:ph sz="half" idx="2"/>
          </p:nvPr>
        </p:nvSpPr>
        <p:spPr>
          <a:xfrm>
            <a:off x="1050408" y="2466704"/>
            <a:ext cx="10089101" cy="3423577"/>
          </a:xfrm>
        </p:spPr>
        <p:txBody>
          <a:bodyPr>
            <a:noAutofit/>
          </a:bodyPr>
          <a:lstStyle/>
          <a:p>
            <a:pPr marL="0" indent="0">
              <a:lnSpc>
                <a:spcPct val="120000"/>
              </a:lnSpc>
              <a:buNone/>
            </a:pPr>
            <a:r>
              <a:rPr lang="en-US" sz="3600" dirty="0" smtClean="0"/>
              <a:t>[T]his </a:t>
            </a:r>
            <a:r>
              <a:rPr lang="en-US" sz="3600" dirty="0"/>
              <a:t>bill is explicitly anti-Muslim, and at least one court in another state has overturned a law that explicitly mentioned Sharia because this unconstitutionally signaled disfavor for Muslims</a:t>
            </a:r>
            <a:r>
              <a:rPr lang="en-US" sz="3600" dirty="0" smtClean="0"/>
              <a:t>.”</a:t>
            </a:r>
          </a:p>
          <a:p>
            <a:pPr marL="0" indent="0">
              <a:lnSpc>
                <a:spcPct val="120000"/>
              </a:lnSpc>
              <a:buNone/>
            </a:pPr>
            <a:r>
              <a:rPr lang="en-US" sz="2800" dirty="0" smtClean="0"/>
              <a:t>- ACLU of South Carolina Testimony</a:t>
            </a:r>
            <a:endParaRPr lang="en-US" sz="2800" dirty="0"/>
          </a:p>
          <a:p>
            <a:pPr marL="0" indent="0">
              <a:buNone/>
            </a:pPr>
            <a:endParaRPr lang="en-US" dirty="0" smtClean="0"/>
          </a:p>
        </p:txBody>
      </p:sp>
      <p:sp>
        <p:nvSpPr>
          <p:cNvPr id="5" name="TextBox 4"/>
          <p:cNvSpPr txBox="1"/>
          <p:nvPr/>
        </p:nvSpPr>
        <p:spPr>
          <a:xfrm>
            <a:off x="1276269" y="2466704"/>
            <a:ext cx="9639462" cy="2862322"/>
          </a:xfrm>
          <a:prstGeom prst="rect">
            <a:avLst/>
          </a:prstGeom>
          <a:noFill/>
        </p:spPr>
        <p:txBody>
          <a:bodyPr wrap="square" rtlCol="0">
            <a:spAutoFit/>
          </a:bodyPr>
          <a:lstStyle/>
          <a:p>
            <a:r>
              <a:rPr lang="en-US" sz="3600" dirty="0" smtClean="0"/>
              <a:t>“H. 3521 represents </a:t>
            </a:r>
            <a:r>
              <a:rPr lang="en-US" sz="3600" dirty="0"/>
              <a:t>an attack on the separation of powers, an unwarranted mistrust of the state judiciary, and an unnecessary interference in the function of South Carolina’s legal system.</a:t>
            </a:r>
          </a:p>
        </p:txBody>
      </p:sp>
    </p:spTree>
    <p:extLst>
      <p:ext uri="{BB962C8B-B14F-4D97-AF65-F5344CB8AC3E}">
        <p14:creationId xmlns:p14="http://schemas.microsoft.com/office/powerpoint/2010/main" val="1313991692"/>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2150"/>
                            </p:stCondLst>
                            <p:childTnLst>
                              <p:par>
                                <p:cTn id="9" presetID="3" presetClass="emph" presetSubtype="2" fill="hold" grpId="1" nodeType="afterEffect">
                                  <p:stCondLst>
                                    <p:cond delay="0"/>
                                  </p:stCondLst>
                                  <p:iterate type="wd">
                                    <p:tmPct val="0"/>
                                  </p:iterate>
                                  <p:childTnLst>
                                    <p:animClr clrSpc="rgb" dir="cw">
                                      <p:cBhvr override="childStyle">
                                        <p:cTn id="10" dur="2000" fill="hold"/>
                                        <p:tgtEl>
                                          <p:spTgt spid="5"/>
                                        </p:tgtEl>
                                        <p:attrNameLst>
                                          <p:attrName>style.color</p:attrName>
                                        </p:attrNameLst>
                                      </p:cBhvr>
                                      <p:to>
                                        <a:srgbClr val="FFD085"/>
                                      </p:to>
                                    </p:animClr>
                                  </p:childTnLst>
                                </p:cTn>
                              </p:par>
                            </p:childTnLst>
                          </p:cTn>
                        </p:par>
                        <p:par>
                          <p:cTn id="11" fill="hold">
                            <p:stCondLst>
                              <p:cond delay="4150"/>
                            </p:stCondLst>
                            <p:childTnLst>
                              <p:par>
                                <p:cTn id="12" presetID="22" presetClass="exit" presetSubtype="4" fill="hold" grpId="2" nodeType="afterEffect">
                                  <p:stCondLst>
                                    <p:cond delay="2000"/>
                                  </p:stCondLst>
                                  <p:iterate type="wd">
                                    <p:tmPct val="10000"/>
                                  </p:iterate>
                                  <p:childTnLst>
                                    <p:animEffect transition="out" filter="wipe(down)">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8300"/>
                            </p:stCondLst>
                            <p:childTnLst>
                              <p:par>
                                <p:cTn id="16" presetID="22" presetClass="entr" presetSubtype="1" fill="hold" grpId="0" nodeType="afterEffect">
                                  <p:stCondLst>
                                    <p:cond delay="0"/>
                                  </p:stCondLst>
                                  <p:iterate type="wd">
                                    <p:tmPct val="10000"/>
                                  </p:iterate>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par>
                          <p:cTn id="19" fill="hold">
                            <p:stCondLst>
                              <p:cond delay="10300"/>
                            </p:stCondLst>
                            <p:childTnLst>
                              <p:par>
                                <p:cTn id="20" presetID="22" presetClass="entr" presetSubtype="1" fill="hold" grpId="0" nodeType="afterEffect">
                                  <p:stCondLst>
                                    <p:cond delay="0"/>
                                  </p:stCondLst>
                                  <p:iterate type="wd">
                                    <p:tmPct val="10000"/>
                                  </p:iterate>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500"/>
                                        <p:tgtEl>
                                          <p:spTgt spid="4">
                                            <p:txEl>
                                              <p:pRg st="1" end="1"/>
                                            </p:txEl>
                                          </p:spTgt>
                                        </p:tgtEl>
                                      </p:cBhvr>
                                    </p:animEffect>
                                  </p:childTnLst>
                                </p:cTn>
                              </p:par>
                            </p:childTnLst>
                          </p:cTn>
                        </p:par>
                        <p:par>
                          <p:cTn id="23" fill="hold">
                            <p:stCondLst>
                              <p:cond delay="11050"/>
                            </p:stCondLst>
                            <p:childTnLst>
                              <p:par>
                                <p:cTn id="24" presetID="3" presetClass="emph" presetSubtype="2" fill="hold" nodeType="afterEffect">
                                  <p:stCondLst>
                                    <p:cond delay="0"/>
                                  </p:stCondLst>
                                  <p:iterate type="wd">
                                    <p:tmPct val="0"/>
                                  </p:iterate>
                                  <p:childTnLst>
                                    <p:animClr clrSpc="rgb" dir="cw">
                                      <p:cBhvr override="childStyle">
                                        <p:cTn id="25" dur="2000" fill="hold"/>
                                        <p:tgtEl>
                                          <p:spTgt spid="4">
                                            <p:txEl>
                                              <p:pRg st="0" end="0"/>
                                            </p:txEl>
                                          </p:spTgt>
                                        </p:tgtEl>
                                        <p:attrNameLst>
                                          <p:attrName>style.color</p:attrName>
                                        </p:attrNameLst>
                                      </p:cBhvr>
                                      <p:to>
                                        <a:srgbClr val="FFD085"/>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RFRA </a:t>
            </a:r>
            <a:endParaRPr lang="en-US"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332956" y="2043113"/>
            <a:ext cx="5524500" cy="4143375"/>
          </a:xfrm>
          <a:effectLst>
            <a:outerShdw blurRad="228600" dist="419100" dir="3300000" sx="102000" sy="102000" algn="ctr" rotWithShape="0">
              <a:prstClr val="black">
                <a:alpha val="40000"/>
              </a:prstClr>
            </a:outerShdw>
          </a:effectLst>
        </p:spPr>
      </p:pic>
      <p:pic>
        <p:nvPicPr>
          <p:cNvPr id="3" name="Tegan and Sara - Closer [OFFICIAL HD MUSIC VIDEO]">
            <a:hlinkClick r:id="" action="ppaction://media"/>
          </p:cNvPr>
          <p:cNvPicPr>
            <a:picLocks noChangeAspect="1"/>
          </p:cNvPicPr>
          <p:nvPr>
            <a:audioFile r:link="rId2"/>
            <p:extLst>
              <p:ext uri="{DAA4B4D4-6D71-4841-9C94-3DE7FCFB9230}">
                <p14:media xmlns:p14="http://schemas.microsoft.com/office/powerpoint/2010/main" r:embed="rId1">
                  <p14:fade in="1250"/>
                </p14:media>
              </p:ext>
            </p:extLst>
          </p:nvPr>
        </p:nvPicPr>
        <p:blipFill>
          <a:blip r:embed="rId6"/>
          <a:stretch>
            <a:fillRect/>
          </a:stretch>
        </p:blipFill>
        <p:spPr>
          <a:xfrm>
            <a:off x="898119" y="5576888"/>
            <a:ext cx="609600" cy="609600"/>
          </a:xfrm>
          <a:prstGeom prst="rect">
            <a:avLst/>
          </a:prstGeom>
        </p:spPr>
      </p:pic>
    </p:spTree>
    <p:extLst>
      <p:ext uri="{BB962C8B-B14F-4D97-AF65-F5344CB8AC3E}">
        <p14:creationId xmlns:p14="http://schemas.microsoft.com/office/powerpoint/2010/main" val="3470297912"/>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16"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ACLU2">
      <a:dk1>
        <a:srgbClr val="236192"/>
      </a:dk1>
      <a:lt1>
        <a:srgbClr val="BFCED6"/>
      </a:lt1>
      <a:dk2>
        <a:srgbClr val="236192"/>
      </a:dk2>
      <a:lt2>
        <a:srgbClr val="BFCED6"/>
      </a:lt2>
      <a:accent1>
        <a:srgbClr val="737B4C"/>
      </a:accent1>
      <a:accent2>
        <a:srgbClr val="8C857B"/>
      </a:accent2>
      <a:accent3>
        <a:srgbClr val="CF7F00"/>
      </a:accent3>
      <a:accent4>
        <a:srgbClr val="418FDE"/>
      </a:accent4>
      <a:accent5>
        <a:srgbClr val="D5CB9F"/>
      </a:accent5>
      <a:accent6>
        <a:srgbClr val="C0B561"/>
      </a:accent6>
      <a:hlink>
        <a:srgbClr val="584446"/>
      </a:hlink>
      <a:folHlink>
        <a:srgbClr val="C1AFB0"/>
      </a:folHlink>
    </a:clrScheme>
    <a:fontScheme name="ACLU Font">
      <a:majorFont>
        <a:latin typeface="DIN-Black"/>
        <a:ea typeface=""/>
        <a:cs typeface=""/>
      </a:majorFont>
      <a:minorFont>
        <a:latin typeface="DIN-Regular"/>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1D2DA32-AC8B-4194-BF85-FF4A5B40EB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7648</TotalTime>
  <Words>2117</Words>
  <Application>Microsoft Office PowerPoint</Application>
  <PresentationFormat>Widescreen</PresentationFormat>
  <Paragraphs>215</Paragraphs>
  <Slides>47</Slides>
  <Notes>44</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Calibri</vt:lpstr>
      <vt:lpstr>DIN-Black</vt:lpstr>
      <vt:lpstr>DIN-Regular</vt:lpstr>
      <vt:lpstr>Wingdings</vt:lpstr>
      <vt:lpstr>Banded</vt:lpstr>
      <vt:lpstr>PowerPoint Presentation</vt:lpstr>
      <vt:lpstr>PowerPoint Presentation</vt:lpstr>
      <vt:lpstr>ACLU of South Carolina Team</vt:lpstr>
      <vt:lpstr>First Amendment</vt:lpstr>
      <vt:lpstr>Defending freedoms of the first amendment</vt:lpstr>
      <vt:lpstr>PowerPoint Presentation</vt:lpstr>
      <vt:lpstr>Defending freedoms of the first amendment</vt:lpstr>
      <vt:lpstr>Defending fReedoms of the first amendment</vt:lpstr>
      <vt:lpstr>RFRA </vt:lpstr>
      <vt:lpstr>PowerPoint Presentation</vt:lpstr>
      <vt:lpstr>Freedom to marry</vt:lpstr>
      <vt:lpstr>Freedom to marry</vt:lpstr>
      <vt:lpstr>June 26, 2015</vt:lpstr>
      <vt:lpstr>But we also saw new threats arise</vt:lpstr>
      <vt:lpstr>Religious Freedom Refusal Act</vt:lpstr>
      <vt:lpstr>the attacks on the South Carolina LGBTQ community keep coming:</vt:lpstr>
      <vt:lpstr>We support these inclusive measures in south Carolina:</vt:lpstr>
      <vt:lpstr>LGBT Rights in Schools</vt:lpstr>
      <vt:lpstr>We defend a woman’s liberty to make her own personal medical decisions</vt:lpstr>
      <vt:lpstr>Reproductive Freedom</vt:lpstr>
      <vt:lpstr>PowerPoint Presentation</vt:lpstr>
      <vt:lpstr>Legislative action</vt:lpstr>
      <vt:lpstr>Defunding clinics</vt:lpstr>
      <vt:lpstr>Reducing mass incarceration</vt:lpstr>
      <vt:lpstr>A Mother’s Rights</vt:lpstr>
      <vt:lpstr>Policing the Police</vt:lpstr>
      <vt:lpstr>Policing the police</vt:lpstr>
      <vt:lpstr>Policing the Police</vt:lpstr>
      <vt:lpstr>PowerPoint Presentation</vt:lpstr>
      <vt:lpstr>PowerPoint Presentation</vt:lpstr>
      <vt:lpstr>Youth Justice Advocacy</vt:lpstr>
      <vt:lpstr>PowerPoint Presentation</vt:lpstr>
      <vt:lpstr>Juvenile Justice</vt:lpstr>
      <vt:lpstr>Give Kids a Chance</vt:lpstr>
      <vt:lpstr>Disturbing schools</vt:lpstr>
      <vt:lpstr>We supported Act 22 – Expungement of Juvenile Records</vt:lpstr>
      <vt:lpstr>Death penalty</vt:lpstr>
      <vt:lpstr>Death Penalty </vt:lpstr>
      <vt:lpstr>Indigent Defense</vt:lpstr>
      <vt:lpstr>Child support</vt:lpstr>
      <vt:lpstr>Indigent defense</vt:lpstr>
      <vt:lpstr>Voting Rights</vt:lpstr>
      <vt:lpstr>PowerPoint Presentation</vt:lpstr>
      <vt:lpstr>Jasper County School Board</vt:lpstr>
      <vt:lpstr>Jasper County School Board</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McFadden</dc:creator>
  <cp:lastModifiedBy>Jessica  McFadden</cp:lastModifiedBy>
  <cp:revision>233</cp:revision>
  <cp:lastPrinted>2016-01-14T20:29:20Z</cp:lastPrinted>
  <dcterms:created xsi:type="dcterms:W3CDTF">2015-11-19T20:42:38Z</dcterms:created>
  <dcterms:modified xsi:type="dcterms:W3CDTF">2016-01-26T21:36:55Z</dcterms:modified>
</cp:coreProperties>
</file>